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2"/>
  </p:notesMasterIdLst>
  <p:handoutMasterIdLst>
    <p:handoutMasterId r:id="rId23"/>
  </p:handoutMasterIdLst>
  <p:sldIdLst>
    <p:sldId id="257" r:id="rId2"/>
    <p:sldId id="259" r:id="rId3"/>
    <p:sldId id="260" r:id="rId4"/>
    <p:sldId id="261" r:id="rId5"/>
    <p:sldId id="262" r:id="rId6"/>
    <p:sldId id="264" r:id="rId7"/>
    <p:sldId id="265" r:id="rId8"/>
    <p:sldId id="267" r:id="rId9"/>
    <p:sldId id="269" r:id="rId10"/>
    <p:sldId id="270" r:id="rId11"/>
    <p:sldId id="271" r:id="rId12"/>
    <p:sldId id="268" r:id="rId13"/>
    <p:sldId id="272" r:id="rId14"/>
    <p:sldId id="273" r:id="rId15"/>
    <p:sldId id="274" r:id="rId16"/>
    <p:sldId id="275" r:id="rId17"/>
    <p:sldId id="276" r:id="rId18"/>
    <p:sldId id="277" r:id="rId19"/>
    <p:sldId id="263" r:id="rId20"/>
    <p:sldId id="278" r:id="rId2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120" d="100"/>
          <a:sy n="120" d="100"/>
        </p:scale>
        <p:origin x="422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AA9324D-736C-4521-902C-E171322BDD32}" type="datetime1">
              <a:rPr lang="it-IT" smtClean="0"/>
              <a:t>06/12/2021</a:t>
            </a:fld>
            <a:endParaRPr lang="en-US"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‹N›</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9CDE5A0-E0EA-4E79-8A9D-490C77C3E1D1}" type="datetime1">
              <a:rPr lang="it-IT" smtClean="0"/>
              <a:t>06/12/2021</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
              <a:t>Fare clic per modificare gli stili del testo dello schema</a:t>
            </a:r>
            <a:endParaRPr lang="en-US"/>
          </a:p>
          <a:p>
            <a:pPr lvl="1" rtl="0"/>
            <a:r>
              <a:rPr lang="it"/>
              <a:t>Secondo livello</a:t>
            </a:r>
          </a:p>
          <a:p>
            <a:pPr lvl="2" rtl="0"/>
            <a:r>
              <a:rPr lang="it"/>
              <a:t>Terzo livello</a:t>
            </a:r>
          </a:p>
          <a:p>
            <a:pPr lvl="3" rtl="0"/>
            <a:r>
              <a:rPr lang="it"/>
              <a:t>Quarto livello</a:t>
            </a:r>
          </a:p>
          <a:p>
            <a:pPr lvl="4" rtl="0"/>
            <a:r>
              <a:rPr lang="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‹N›</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ttangolo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it-IT"/>
              <a:t>Fare clic per modificare lo stile del titolo dello schema</a:t>
            </a:r>
            <a:endParaRPr lang="en-US" dirty="0"/>
          </a:p>
        </p:txBody>
      </p:sp>
      <p:sp>
        <p:nvSpPr>
          <p:cNvPr id="3" name="Sottotitolo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a:t>Fare clic per modificare lo stile del sottotitolo dello schema</a:t>
            </a:r>
            <a:endParaRPr lang="en-US" dirty="0"/>
          </a:p>
        </p:txBody>
      </p:sp>
      <p:sp>
        <p:nvSpPr>
          <p:cNvPr id="8" name="Segnaposto data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BE6A9DFD-D01D-46F2-9F5D-64CD124556CA}" type="datetime1">
              <a:rPr lang="it-IT" smtClean="0"/>
              <a:t>06/12/2021</a:t>
            </a:fld>
            <a:endParaRPr lang="en-US" dirty="0"/>
          </a:p>
        </p:txBody>
      </p:sp>
      <p:sp>
        <p:nvSpPr>
          <p:cNvPr id="9" name="Segnaposto piè di pagina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Segnaposto numero diapositiva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9" name="Titolo 1"/>
          <p:cNvSpPr>
            <a:spLocks noGrp="1"/>
          </p:cNvSpPr>
          <p:nvPr>
            <p:ph type="title"/>
          </p:nvPr>
        </p:nvSpPr>
        <p:spPr>
          <a:xfrm>
            <a:off x="581192" y="702156"/>
            <a:ext cx="11029616" cy="1013800"/>
          </a:xfrm>
        </p:spPr>
        <p:txBody>
          <a:bodyPr rtlCol="0"/>
          <a:lstStyle/>
          <a:p>
            <a:pPr rtl="0"/>
            <a:r>
              <a:rPr lang="it-IT"/>
              <a:t>Fare clic per modificare lo stile del titolo dello schema</a:t>
            </a:r>
            <a:endParaRPr lang="en-US" dirty="0"/>
          </a:p>
        </p:txBody>
      </p:sp>
      <p:sp>
        <p:nvSpPr>
          <p:cNvPr id="3" name="Segnaposto testo verticale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data 3"/>
          <p:cNvSpPr>
            <a:spLocks noGrp="1"/>
          </p:cNvSpPr>
          <p:nvPr>
            <p:ph type="dt" sz="half" idx="10"/>
          </p:nvPr>
        </p:nvSpPr>
        <p:spPr/>
        <p:txBody>
          <a:bodyPr rtlCol="0"/>
          <a:lstStyle/>
          <a:p>
            <a:pPr rtl="0"/>
            <a:fld id="{D6985F1D-99DE-4FE8-9093-377AC3915E25}" type="datetime1">
              <a:rPr lang="it-IT" smtClean="0"/>
              <a:t>06/12/2021</a:t>
            </a:fld>
            <a:endParaRPr lang="en-US" dirty="0"/>
          </a:p>
        </p:txBody>
      </p:sp>
      <p:sp>
        <p:nvSpPr>
          <p:cNvPr id="5" name="Segnaposto piè di pagina 4"/>
          <p:cNvSpPr>
            <a:spLocks noGrp="1"/>
          </p:cNvSpPr>
          <p:nvPr>
            <p:ph type="ftr" sz="quarter" idx="11"/>
          </p:nvPr>
        </p:nvSpPr>
        <p:spPr/>
        <p:txBody>
          <a:bodyPr rtlCol="0"/>
          <a:lstStyle/>
          <a:p>
            <a:pPr rtl="0"/>
            <a:endParaRPr lang="en-US" dirty="0"/>
          </a:p>
        </p:txBody>
      </p:sp>
      <p:sp>
        <p:nvSpPr>
          <p:cNvPr id="6" name="Segnaposto numero diapositiva 5"/>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7" name="Rettangolo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verticale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it-IT"/>
              <a:t>Fare clic per modificare lo stile del titolo dello schema</a:t>
            </a:r>
            <a:endParaRPr lang="en-US" dirty="0"/>
          </a:p>
        </p:txBody>
      </p:sp>
      <p:sp>
        <p:nvSpPr>
          <p:cNvPr id="3" name="Segnaposto testo verticale 2"/>
          <p:cNvSpPr>
            <a:spLocks noGrp="1"/>
          </p:cNvSpPr>
          <p:nvPr>
            <p:ph type="body" orient="vert" idx="1"/>
          </p:nvPr>
        </p:nvSpPr>
        <p:spPr>
          <a:xfrm>
            <a:off x="774923" y="863600"/>
            <a:ext cx="7161625" cy="4807326"/>
          </a:xfrm>
        </p:spPr>
        <p:txBody>
          <a:bodyPr vert="eaVert" rtlCol="0" anchor="t"/>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8" name="Rettangolo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ttangolo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tangolo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Segnaposto data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2E24D16E-427E-461B-B316-99E3B1E340F1}" type="datetime1">
              <a:rPr lang="it-IT" smtClean="0"/>
              <a:t>06/12/2021</a:t>
            </a:fld>
            <a:endParaRPr lang="en-US" dirty="0"/>
          </a:p>
        </p:txBody>
      </p:sp>
      <p:sp>
        <p:nvSpPr>
          <p:cNvPr id="12" name="Segnaposto piè di pagina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Segnaposto numero diapositiva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1188720"/>
          </a:xfrm>
        </p:spPr>
        <p:txBody>
          <a:bodyPr rtlCol="0"/>
          <a:lstStyle/>
          <a:p>
            <a:pPr rtl="0"/>
            <a:r>
              <a:rPr lang="it-IT"/>
              <a:t>Fare clic per modificare lo stile del titolo dello schema</a:t>
            </a:r>
            <a:endParaRPr lang="en-US" dirty="0"/>
          </a:p>
        </p:txBody>
      </p:sp>
      <p:sp>
        <p:nvSpPr>
          <p:cNvPr id="3" name="Segnaposto contenuto 2"/>
          <p:cNvSpPr>
            <a:spLocks noGrp="1"/>
          </p:cNvSpPr>
          <p:nvPr>
            <p:ph idx="1"/>
          </p:nvPr>
        </p:nvSpPr>
        <p:spPr>
          <a:xfrm>
            <a:off x="581192" y="2340864"/>
            <a:ext cx="11029615" cy="3634486"/>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8" name="Segnaposto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C16C3F1-EAB4-40C7-A804-E4164A432ACC}" type="datetime1">
              <a:rPr lang="it-IT" smtClean="0"/>
              <a:t>06/12/2021</a:t>
            </a:fld>
            <a:endParaRPr lang="en-US" dirty="0"/>
          </a:p>
        </p:txBody>
      </p:sp>
      <p:sp>
        <p:nvSpPr>
          <p:cNvPr id="9" name="Segnaposto piè di pagina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Segnaposto numero diapositiva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ttangolo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it-IT"/>
              <a:t>Fare clic per modificare lo stile del titolo dello schema</a:t>
            </a:r>
            <a:endParaRPr lang="en-US" dirty="0"/>
          </a:p>
        </p:txBody>
      </p:sp>
      <p:sp>
        <p:nvSpPr>
          <p:cNvPr id="3" name="Segnaposto testo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sp>
        <p:nvSpPr>
          <p:cNvPr id="7" name="Segnaposto data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593AB179-A7B4-4F53-8FBC-DA521D7752CD}" type="datetime1">
              <a:rPr lang="it-IT" smtClean="0"/>
              <a:t>06/12/2021</a:t>
            </a:fld>
            <a:endParaRPr lang="en-US" dirty="0"/>
          </a:p>
        </p:txBody>
      </p:sp>
      <p:sp>
        <p:nvSpPr>
          <p:cNvPr id="9" name="Segnaposto piè di pagina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Segnaposto numero diapositiva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581193" y="729658"/>
            <a:ext cx="11029616" cy="988332"/>
          </a:xfrm>
        </p:spPr>
        <p:txBody>
          <a:bodyPr rtlCol="0"/>
          <a:lstStyle/>
          <a:p>
            <a:pPr rtl="0"/>
            <a:r>
              <a:rPr lang="it-IT"/>
              <a:t>Fare clic per modificare lo stile del titolo dello schema</a:t>
            </a:r>
            <a:endParaRPr lang="en-US" dirty="0"/>
          </a:p>
        </p:txBody>
      </p:sp>
      <p:sp>
        <p:nvSpPr>
          <p:cNvPr id="3" name="Segnaposto contenuto 2"/>
          <p:cNvSpPr>
            <a:spLocks noGrp="1"/>
          </p:cNvSpPr>
          <p:nvPr>
            <p:ph sz="half" idx="1"/>
          </p:nvPr>
        </p:nvSpPr>
        <p:spPr>
          <a:xfrm>
            <a:off x="581193" y="2228003"/>
            <a:ext cx="5194767" cy="3633047"/>
          </a:xfrm>
        </p:spPr>
        <p:txBody>
          <a:bodyPr rtlCol="0">
            <a:norm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contenuto 3"/>
          <p:cNvSpPr>
            <a:spLocks noGrp="1"/>
          </p:cNvSpPr>
          <p:nvPr>
            <p:ph sz="half" idx="2"/>
          </p:nvPr>
        </p:nvSpPr>
        <p:spPr>
          <a:xfrm>
            <a:off x="6416039" y="2228003"/>
            <a:ext cx="5194769" cy="3633047"/>
          </a:xfrm>
        </p:spPr>
        <p:txBody>
          <a:bodyPr rtlCol="0">
            <a:norm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5" name="Segnaposto data 4"/>
          <p:cNvSpPr>
            <a:spLocks noGrp="1"/>
          </p:cNvSpPr>
          <p:nvPr>
            <p:ph type="dt" sz="half" idx="10"/>
          </p:nvPr>
        </p:nvSpPr>
        <p:spPr/>
        <p:txBody>
          <a:bodyPr rtlCol="0"/>
          <a:lstStyle/>
          <a:p>
            <a:pPr rtl="0"/>
            <a:fld id="{2BC475E4-8A13-4296-8284-4EFC212D9D0C}" type="datetime1">
              <a:rPr lang="it-IT" smtClean="0"/>
              <a:t>06/12/2021</a:t>
            </a:fld>
            <a:endParaRPr lang="en-US" dirty="0"/>
          </a:p>
        </p:txBody>
      </p:sp>
      <p:sp>
        <p:nvSpPr>
          <p:cNvPr id="6" name="Segnaposto piè di pagina 5"/>
          <p:cNvSpPr>
            <a:spLocks noGrp="1"/>
          </p:cNvSpPr>
          <p:nvPr>
            <p:ph type="ftr" sz="quarter" idx="11"/>
          </p:nvPr>
        </p:nvSpPr>
        <p:spPr/>
        <p:txBody>
          <a:bodyPr rtlCol="0"/>
          <a:lstStyle/>
          <a:p>
            <a:pPr rtl="0"/>
            <a:endParaRPr lang="en-US"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12" name="Titolo 1"/>
          <p:cNvSpPr>
            <a:spLocks noGrp="1"/>
          </p:cNvSpPr>
          <p:nvPr>
            <p:ph type="title"/>
          </p:nvPr>
        </p:nvSpPr>
        <p:spPr>
          <a:xfrm>
            <a:off x="581193" y="729658"/>
            <a:ext cx="11029616" cy="988332"/>
          </a:xfrm>
        </p:spPr>
        <p:txBody>
          <a:bodyPr rtlCol="0"/>
          <a:lstStyle/>
          <a:p>
            <a:pPr rtl="0"/>
            <a:r>
              <a:rPr lang="it-IT"/>
              <a:t>Fare clic per modificare lo stile del titolo dello schema</a:t>
            </a:r>
            <a:endParaRPr lang="en-US" dirty="0"/>
          </a:p>
        </p:txBody>
      </p:sp>
      <p:sp>
        <p:nvSpPr>
          <p:cNvPr id="3" name="Segnaposto testo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581194" y="2926052"/>
            <a:ext cx="5194766" cy="2934999"/>
          </a:xfrm>
        </p:spPr>
        <p:txBody>
          <a:bodyPr rtlCol="0" anchor="t">
            <a:norm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5" name="Segnaposto testo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it-IT"/>
              <a:t>Fare clic per modificare gli stili del testo dello schema</a:t>
            </a:r>
          </a:p>
        </p:txBody>
      </p:sp>
      <p:sp>
        <p:nvSpPr>
          <p:cNvPr id="6" name="Segnaposto contenuto 5"/>
          <p:cNvSpPr>
            <a:spLocks noGrp="1"/>
          </p:cNvSpPr>
          <p:nvPr>
            <p:ph sz="quarter" idx="4"/>
          </p:nvPr>
        </p:nvSpPr>
        <p:spPr>
          <a:xfrm>
            <a:off x="6416037" y="2926052"/>
            <a:ext cx="5194771" cy="2934999"/>
          </a:xfrm>
        </p:spPr>
        <p:txBody>
          <a:bodyPr rtlCol="0" anchor="t">
            <a:norm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7" name="Segnaposto data 6"/>
          <p:cNvSpPr>
            <a:spLocks noGrp="1"/>
          </p:cNvSpPr>
          <p:nvPr>
            <p:ph type="dt" sz="half" idx="10"/>
          </p:nvPr>
        </p:nvSpPr>
        <p:spPr/>
        <p:txBody>
          <a:bodyPr rtlCol="0"/>
          <a:lstStyle/>
          <a:p>
            <a:pPr rtl="0"/>
            <a:fld id="{2EDAC308-8BE6-45DD-8B68-B04D02410B09}" type="datetime1">
              <a:rPr lang="it-IT" smtClean="0"/>
              <a:t>06/12/2021</a:t>
            </a:fld>
            <a:endParaRPr lang="en-US" dirty="0"/>
          </a:p>
        </p:txBody>
      </p:sp>
      <p:sp>
        <p:nvSpPr>
          <p:cNvPr id="8" name="Segnaposto piè di pagina 7"/>
          <p:cNvSpPr>
            <a:spLocks noGrp="1"/>
          </p:cNvSpPr>
          <p:nvPr>
            <p:ph type="ftr" sz="quarter" idx="11"/>
          </p:nvPr>
        </p:nvSpPr>
        <p:spPr/>
        <p:txBody>
          <a:bodyPr rtlCol="0"/>
          <a:lstStyle/>
          <a:p>
            <a:pPr rtl="0"/>
            <a:endParaRPr lang="en-US" dirty="0"/>
          </a:p>
        </p:txBody>
      </p:sp>
      <p:sp>
        <p:nvSpPr>
          <p:cNvPr id="9" name="Segnaposto numero diapositiva 8"/>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8" name="Titolo 1"/>
          <p:cNvSpPr>
            <a:spLocks noGrp="1"/>
          </p:cNvSpPr>
          <p:nvPr>
            <p:ph type="title"/>
          </p:nvPr>
        </p:nvSpPr>
        <p:spPr>
          <a:xfrm>
            <a:off x="575894" y="729658"/>
            <a:ext cx="11029616" cy="988332"/>
          </a:xfrm>
        </p:spPr>
        <p:txBody>
          <a:bodyPr rtlCol="0"/>
          <a:lstStyle/>
          <a:p>
            <a:pPr rtl="0"/>
            <a:r>
              <a:rPr lang="it-IT"/>
              <a:t>Fare clic per modificare lo stile del titolo dello schema</a:t>
            </a:r>
            <a:endParaRPr lang="en-US" dirty="0"/>
          </a:p>
        </p:txBody>
      </p:sp>
      <p:sp>
        <p:nvSpPr>
          <p:cNvPr id="3" name="Segnaposto data 2"/>
          <p:cNvSpPr>
            <a:spLocks noGrp="1"/>
          </p:cNvSpPr>
          <p:nvPr>
            <p:ph type="dt" sz="half" idx="10"/>
          </p:nvPr>
        </p:nvSpPr>
        <p:spPr/>
        <p:txBody>
          <a:bodyPr rtlCol="0"/>
          <a:lstStyle/>
          <a:p>
            <a:pPr rtl="0"/>
            <a:fld id="{85254269-30BB-4415-A3F6-02D389D24D09}" type="datetime1">
              <a:rPr lang="it-IT" smtClean="0"/>
              <a:t>06/12/2021</a:t>
            </a:fld>
            <a:endParaRPr lang="en-US" dirty="0"/>
          </a:p>
        </p:txBody>
      </p:sp>
      <p:sp>
        <p:nvSpPr>
          <p:cNvPr id="4" name="Segnaposto piè di pagina 3"/>
          <p:cNvSpPr>
            <a:spLocks noGrp="1"/>
          </p:cNvSpPr>
          <p:nvPr>
            <p:ph type="ftr" sz="quarter" idx="11"/>
          </p:nvPr>
        </p:nvSpPr>
        <p:spPr/>
        <p:txBody>
          <a:bodyPr rtlCol="0"/>
          <a:lstStyle/>
          <a:p>
            <a:pPr rtl="0"/>
            <a:endParaRPr lang="en-US" dirty="0"/>
          </a:p>
        </p:txBody>
      </p:sp>
      <p:sp>
        <p:nvSpPr>
          <p:cNvPr id="5" name="Segnaposto numero diapositiva 4"/>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0ACBBB0-50A8-412C-AC83-6C1A96035CC9}" type="datetime1">
              <a:rPr lang="it-IT" smtClean="0"/>
              <a:t>06/12/2021</a:t>
            </a:fld>
            <a:endParaRPr lang="en-US" dirty="0"/>
          </a:p>
        </p:txBody>
      </p:sp>
      <p:sp>
        <p:nvSpPr>
          <p:cNvPr id="3" name="Segnaposto piè di pagina 2"/>
          <p:cNvSpPr>
            <a:spLocks noGrp="1"/>
          </p:cNvSpPr>
          <p:nvPr>
            <p:ph type="ftr" sz="quarter" idx="11"/>
          </p:nvPr>
        </p:nvSpPr>
        <p:spPr/>
        <p:txBody>
          <a:bodyPr rtlCol="0"/>
          <a:lstStyle/>
          <a:p>
            <a:pPr rtl="0"/>
            <a:endParaRPr lang="en-US" dirty="0"/>
          </a:p>
        </p:txBody>
      </p:sp>
      <p:sp>
        <p:nvSpPr>
          <p:cNvPr id="4" name="Segnaposto numero diapositiva 3"/>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ttangolo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it-IT"/>
              <a:t>Fare clic per modificare lo stile del titolo dello schema</a:t>
            </a:r>
            <a:endParaRPr lang="en-US" dirty="0"/>
          </a:p>
        </p:txBody>
      </p:sp>
      <p:sp>
        <p:nvSpPr>
          <p:cNvPr id="3" name="Segnaposto contenuto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testo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8" name="Segnaposto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44D8AF99-1FFE-484F-999D-5C9E0DFBE297}" type="datetime1">
              <a:rPr lang="it-IT" smtClean="0"/>
              <a:t>06/12/2021</a:t>
            </a:fld>
            <a:endParaRPr lang="en-US" dirty="0"/>
          </a:p>
        </p:txBody>
      </p:sp>
      <p:sp>
        <p:nvSpPr>
          <p:cNvPr id="10" name="Segnaposto piè di pagina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Segnaposto numero diapositiva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‹N›</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it-IT"/>
              <a:t>Fare clic per modificare lo stile del titolo dello schema</a:t>
            </a:r>
            <a:endParaRPr lang="en-US" dirty="0"/>
          </a:p>
        </p:txBody>
      </p:sp>
      <p:sp>
        <p:nvSpPr>
          <p:cNvPr id="3" name="Segnaposto immagine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a:t>Fare clic sull'icona per inserire un'immagine</a:t>
            </a:r>
            <a:endParaRPr lang="en-US" dirty="0"/>
          </a:p>
        </p:txBody>
      </p:sp>
      <p:sp>
        <p:nvSpPr>
          <p:cNvPr id="4" name="Segnaposto testo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p>
            <a:pPr rtl="0"/>
            <a:fld id="{8DCB91F3-7F1A-4CB0-9F29-9C199284DBA2}" type="datetime1">
              <a:rPr lang="it-IT" smtClean="0"/>
              <a:t>06/12/2021</a:t>
            </a:fld>
            <a:endParaRPr lang="en-US" dirty="0"/>
          </a:p>
        </p:txBody>
      </p:sp>
      <p:sp>
        <p:nvSpPr>
          <p:cNvPr id="6" name="Segnaposto piè di pagina 5"/>
          <p:cNvSpPr>
            <a:spLocks noGrp="1"/>
          </p:cNvSpPr>
          <p:nvPr>
            <p:ph type="ftr" sz="quarter" idx="11"/>
          </p:nvPr>
        </p:nvSpPr>
        <p:spPr/>
        <p:txBody>
          <a:bodyPr rtlCol="0"/>
          <a:lstStyle/>
          <a:p>
            <a:pPr algn="l" rtl="0"/>
            <a:endParaRPr lang="en-US"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it"/>
              <a:t>Fare clic per modificare lo stile del titolo dello schema</a:t>
            </a:r>
            <a:endParaRPr lang="en-US" dirty="0"/>
          </a:p>
        </p:txBody>
      </p:sp>
      <p:sp>
        <p:nvSpPr>
          <p:cNvPr id="3" name="Segnaposto tes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it"/>
              <a:t>Fare clic per modificare gli stili del testo dello schema</a:t>
            </a:r>
          </a:p>
          <a:p>
            <a:pPr lvl="1" rtl="0"/>
            <a:r>
              <a:rPr lang="it"/>
              <a:t>Secondo livello</a:t>
            </a:r>
          </a:p>
          <a:p>
            <a:pPr lvl="2" rtl="0"/>
            <a:r>
              <a:rPr lang="it"/>
              <a:t>Terzo livello</a:t>
            </a:r>
          </a:p>
          <a:p>
            <a:pPr lvl="3" rtl="0"/>
            <a:r>
              <a:rPr lang="it"/>
              <a:t>Quarto livello</a:t>
            </a:r>
          </a:p>
          <a:p>
            <a:pPr lvl="4" rtl="0"/>
            <a:r>
              <a:rPr lang="it"/>
              <a:t>Quinto livello</a:t>
            </a:r>
            <a:endParaRPr lang="en-US" dirty="0"/>
          </a:p>
        </p:txBody>
      </p:sp>
      <p:sp>
        <p:nvSpPr>
          <p:cNvPr id="4" name="Segnaposto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BAA6CE81-F21E-4C48-B40D-AB03A3BE863B}" type="datetime1">
              <a:rPr lang="it-IT" smtClean="0"/>
              <a:t>06/12/2021</a:t>
            </a:fld>
            <a:endParaRPr lang="en-US" dirty="0"/>
          </a:p>
        </p:txBody>
      </p:sp>
      <p:sp>
        <p:nvSpPr>
          <p:cNvPr id="5" name="Segnaposto piè di pagina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US" dirty="0"/>
          </a:p>
        </p:txBody>
      </p:sp>
      <p:sp>
        <p:nvSpPr>
          <p:cNvPr id="6" name="Segnaposto numero diapositiva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US" smtClean="0"/>
              <a:t>‹N›</a:t>
            </a:fld>
            <a:endParaRPr lang="en-US" dirty="0"/>
          </a:p>
        </p:txBody>
      </p:sp>
      <p:sp>
        <p:nvSpPr>
          <p:cNvPr id="9" name="Rettangolo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tangolo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ttangolo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peckyboy.com/custom-web-design-is-not-dea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itkat.com/androi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lapcreative.medium.com/7-reasons-why-pageless-design-is-the-future-of-web-designing-660071a75e19"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websitemagazine.com/blog/why-responsive-design-is-dea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medium.com/i-m-h-o/future-of-internet-and-web-design-587b66677bf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louvre.fr/en" TargetMode="External"/><Relationship Id="rId2" Type="http://schemas.openxmlformats.org/officeDocument/2006/relationships/hyperlink" Target="http://www.documentatie.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tangolo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olo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it-IT" dirty="0"/>
              <a:t>Web design – 01 </a:t>
            </a:r>
            <a:endParaRPr lang="it" dirty="0"/>
          </a:p>
        </p:txBody>
      </p:sp>
      <p:sp>
        <p:nvSpPr>
          <p:cNvPr id="3" name="Sottotitolo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it-IT" dirty="0"/>
              <a:t>(</a:t>
            </a:r>
            <a:r>
              <a:rPr lang="it-IT" dirty="0" err="1"/>
              <a:t>Aulaweb</a:t>
            </a:r>
            <a:r>
              <a:rPr lang="it-IT" dirty="0"/>
              <a:t> 2020</a:t>
            </a:r>
            <a:r>
              <a:rPr lang="it-IT"/>
              <a:t>, lezione 01)</a:t>
            </a:r>
            <a:endParaRPr lang="it-IT" dirty="0"/>
          </a:p>
        </p:txBody>
      </p:sp>
      <p:sp>
        <p:nvSpPr>
          <p:cNvPr id="20" name="Rettangolo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ttangolo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ttangolo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Immagine 5" descr="Primo piano di un logo&#10;&#10;Descrizione generata automaticamente">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Web design: templates vs codice</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029616" cy="4248149"/>
          </a:xfrm>
        </p:spPr>
        <p:txBody>
          <a:bodyPr/>
          <a:lstStyle/>
          <a:p>
            <a:r>
              <a:rPr lang="it-IT" dirty="0"/>
              <a:t>Creare un sito internet oggi, anche responsive, è molto facile. Ci sono due modi:</a:t>
            </a:r>
          </a:p>
          <a:p>
            <a:pPr lvl="1"/>
            <a:r>
              <a:rPr lang="it-IT" dirty="0"/>
              <a:t>con i </a:t>
            </a:r>
            <a:r>
              <a:rPr lang="it-IT" b="1" dirty="0"/>
              <a:t>templates</a:t>
            </a:r>
            <a:r>
              <a:rPr lang="it-IT" dirty="0"/>
              <a:t> (es. </a:t>
            </a:r>
            <a:r>
              <a:rPr lang="it-IT" dirty="0" err="1"/>
              <a:t>Wordpress</a:t>
            </a:r>
            <a:r>
              <a:rPr lang="it-IT" dirty="0"/>
              <a:t>)</a:t>
            </a:r>
          </a:p>
          <a:p>
            <a:pPr lvl="1"/>
            <a:r>
              <a:rPr lang="it-IT" dirty="0"/>
              <a:t>scrivendo il </a:t>
            </a:r>
            <a:r>
              <a:rPr lang="it-IT" b="1" dirty="0"/>
              <a:t>codice</a:t>
            </a:r>
            <a:r>
              <a:rPr lang="it-IT" dirty="0"/>
              <a:t> HTML (l’architettura del sito) e CSS (i colori, gli stili)</a:t>
            </a:r>
            <a:r>
              <a:rPr lang="it-IT" u="sng" dirty="0"/>
              <a:t> [noi dobbiamo fare così, ma lo vedremo più avanti]</a:t>
            </a:r>
          </a:p>
          <a:p>
            <a:r>
              <a:rPr lang="it-IT" dirty="0"/>
              <a:t>Il template è facile perché dopo aver scelto una piattaforma come WordPress o </a:t>
            </a:r>
            <a:r>
              <a:rPr lang="it-IT" dirty="0" err="1"/>
              <a:t>Wix</a:t>
            </a:r>
            <a:r>
              <a:rPr lang="it-IT" dirty="0"/>
              <a:t>, possiamo guardare tutti i </a:t>
            </a:r>
            <a:r>
              <a:rPr lang="it-IT" dirty="0" err="1"/>
              <a:t>templati</a:t>
            </a:r>
            <a:r>
              <a:rPr lang="it-IT" dirty="0"/>
              <a:t> già preimpostati che ci offre e scegliere il migliore</a:t>
            </a:r>
          </a:p>
        </p:txBody>
      </p:sp>
      <p:pic>
        <p:nvPicPr>
          <p:cNvPr id="6" name="Immagine 5">
            <a:extLst>
              <a:ext uri="{FF2B5EF4-FFF2-40B4-BE49-F238E27FC236}">
                <a16:creationId xmlns:a16="http://schemas.microsoft.com/office/drawing/2014/main" id="{5FDB15C1-F3DB-4B73-B3C2-32E334229964}"/>
              </a:ext>
            </a:extLst>
          </p:cNvPr>
          <p:cNvPicPr>
            <a:picLocks noChangeAspect="1"/>
          </p:cNvPicPr>
          <p:nvPr/>
        </p:nvPicPr>
        <p:blipFill>
          <a:blip r:embed="rId2"/>
          <a:stretch>
            <a:fillRect/>
          </a:stretch>
        </p:blipFill>
        <p:spPr>
          <a:xfrm>
            <a:off x="244207" y="327149"/>
            <a:ext cx="11255715" cy="6408975"/>
          </a:xfrm>
          <a:prstGeom prst="rect">
            <a:avLst/>
          </a:prstGeom>
        </p:spPr>
      </p:pic>
      <p:pic>
        <p:nvPicPr>
          <p:cNvPr id="7" name="Immagine 6">
            <a:extLst>
              <a:ext uri="{FF2B5EF4-FFF2-40B4-BE49-F238E27FC236}">
                <a16:creationId xmlns:a16="http://schemas.microsoft.com/office/drawing/2014/main" id="{4186EBD6-B8AD-4028-B911-FDDA4A215B85}"/>
              </a:ext>
            </a:extLst>
          </p:cNvPr>
          <p:cNvPicPr>
            <a:picLocks noChangeAspect="1"/>
          </p:cNvPicPr>
          <p:nvPr/>
        </p:nvPicPr>
        <p:blipFill>
          <a:blip r:embed="rId3"/>
          <a:stretch>
            <a:fillRect/>
          </a:stretch>
        </p:blipFill>
        <p:spPr>
          <a:xfrm>
            <a:off x="0" y="562799"/>
            <a:ext cx="12192000" cy="5732402"/>
          </a:xfrm>
          <a:prstGeom prst="rect">
            <a:avLst/>
          </a:prstGeom>
        </p:spPr>
      </p:pic>
    </p:spTree>
    <p:extLst>
      <p:ext uri="{BB962C8B-B14F-4D97-AF65-F5344CB8AC3E}">
        <p14:creationId xmlns:p14="http://schemas.microsoft.com/office/powerpoint/2010/main" val="54464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Web design: templates vs codice (2)</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029616" cy="4248149"/>
          </a:xfrm>
        </p:spPr>
        <p:txBody>
          <a:bodyPr/>
          <a:lstStyle/>
          <a:p>
            <a:r>
              <a:rPr lang="it-IT" dirty="0"/>
              <a:t>Pro dei Templates: </a:t>
            </a:r>
          </a:p>
          <a:p>
            <a:pPr lvl="1"/>
            <a:r>
              <a:rPr lang="it-IT" dirty="0"/>
              <a:t>facili, economici, veloci, tutti possono usarli e personalizzarli con il proprio nome, brand, immagini </a:t>
            </a:r>
            <a:r>
              <a:rPr lang="it-IT" dirty="0" err="1"/>
              <a:t>etc</a:t>
            </a:r>
            <a:endParaRPr lang="it-IT" dirty="0"/>
          </a:p>
          <a:p>
            <a:r>
              <a:rPr lang="it-IT" dirty="0"/>
              <a:t>Contro di Templates: </a:t>
            </a:r>
          </a:p>
          <a:p>
            <a:pPr lvl="1"/>
            <a:r>
              <a:rPr lang="it-IT" dirty="0"/>
              <a:t>sono tutti uguali (un grande nome come Nike o Louvre non può usarne uno: deve essere unico e originale)</a:t>
            </a:r>
          </a:p>
          <a:p>
            <a:endParaRPr lang="it-IT" dirty="0"/>
          </a:p>
          <a:p>
            <a:r>
              <a:rPr lang="it-IT" dirty="0"/>
              <a:t>Pro dello scrivere il codice: </a:t>
            </a:r>
            <a:r>
              <a:rPr lang="it-IT" sz="1400" dirty="0"/>
              <a:t>originalità</a:t>
            </a:r>
            <a:r>
              <a:rPr lang="it-IT" dirty="0"/>
              <a:t>.</a:t>
            </a:r>
          </a:p>
          <a:p>
            <a:r>
              <a:rPr lang="it-IT" dirty="0"/>
              <a:t>Contro: </a:t>
            </a:r>
            <a:r>
              <a:rPr lang="it-IT" sz="1400" dirty="0"/>
              <a:t>bisogna saperlo scrivere, e il processo di creazione quindi è molto più lento</a:t>
            </a:r>
            <a:r>
              <a:rPr lang="it-IT" dirty="0"/>
              <a:t> </a:t>
            </a:r>
          </a:p>
        </p:txBody>
      </p:sp>
    </p:spTree>
    <p:extLst>
      <p:ext uri="{BB962C8B-B14F-4D97-AF65-F5344CB8AC3E}">
        <p14:creationId xmlns:p14="http://schemas.microsoft.com/office/powerpoint/2010/main" val="1881983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Web design </a:t>
            </a:r>
            <a:r>
              <a:rPr lang="it-IT" dirty="0" err="1"/>
              <a:t>is</a:t>
            </a:r>
            <a:r>
              <a:rPr lang="it-IT" dirty="0"/>
              <a:t> </a:t>
            </a:r>
            <a:r>
              <a:rPr lang="it-IT" dirty="0" err="1"/>
              <a:t>not</a:t>
            </a:r>
            <a:r>
              <a:rPr lang="it-IT" dirty="0"/>
              <a:t> dead</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029616" cy="4248149"/>
          </a:xfrm>
        </p:spPr>
        <p:txBody>
          <a:bodyPr/>
          <a:lstStyle/>
          <a:p>
            <a:r>
              <a:rPr lang="it-IT" dirty="0"/>
              <a:t>Tornando alla prima lezione del prof,</a:t>
            </a:r>
          </a:p>
          <a:p>
            <a:r>
              <a:rPr lang="it-IT" dirty="0"/>
              <a:t>Appurato che il web design non è morto, il prof ha proposto un articolo (</a:t>
            </a:r>
            <a:r>
              <a:rPr lang="it-IT" dirty="0">
                <a:hlinkClick r:id="rId2"/>
              </a:rPr>
              <a:t>https://speckyboy.com/custom-web-design-is-not-dead/</a:t>
            </a:r>
            <a:r>
              <a:rPr lang="it-IT" dirty="0"/>
              <a:t>) che parlava del perché il web design è più vivo che mai, ecco perché:</a:t>
            </a:r>
          </a:p>
          <a:p>
            <a:pPr marL="666900" lvl="1" indent="-342900">
              <a:buFont typeface="+mj-lt"/>
              <a:buAutoNum type="arabicPeriod"/>
            </a:pPr>
            <a:r>
              <a:rPr lang="it-IT" dirty="0"/>
              <a:t>Il web design di professionisti (che scrivono il codice, quindi, non usano i templates) </a:t>
            </a:r>
            <a:r>
              <a:rPr lang="it-IT" b="1" dirty="0"/>
              <a:t>offre originalità</a:t>
            </a:r>
            <a:r>
              <a:rPr lang="it-IT" dirty="0"/>
              <a:t>, come già detto, e quindi sarà sempre quello più richiesto tra i due;</a:t>
            </a:r>
          </a:p>
          <a:p>
            <a:pPr marL="666900" lvl="1" indent="-342900">
              <a:buFont typeface="+mj-lt"/>
              <a:buAutoNum type="arabicPeriod"/>
            </a:pPr>
            <a:r>
              <a:rPr lang="it-IT" dirty="0"/>
              <a:t>Il web design di professionisti non solo è unico e originale, ma </a:t>
            </a:r>
            <a:r>
              <a:rPr lang="it-IT" b="1" dirty="0"/>
              <a:t>rappresenta in tutto e per tutto il marchio del cliente</a:t>
            </a:r>
            <a:r>
              <a:rPr lang="it-IT" dirty="0"/>
              <a:t>, dai colori alle linee: per il sito dell’Acquario di Genova, i toni saranno pensati sul blu, non ci sarà un improvviso rosso scuro che non c’entra niente</a:t>
            </a:r>
          </a:p>
          <a:p>
            <a:pPr marL="666900" lvl="1" indent="-342900">
              <a:buFont typeface="+mj-lt"/>
              <a:buAutoNum type="arabicPeriod"/>
            </a:pPr>
            <a:r>
              <a:rPr lang="it-IT" dirty="0"/>
              <a:t>I professionisti forniscono </a:t>
            </a:r>
            <a:r>
              <a:rPr lang="it-IT" b="1" dirty="0"/>
              <a:t>supporto</a:t>
            </a:r>
            <a:r>
              <a:rPr lang="it-IT" dirty="0"/>
              <a:t> </a:t>
            </a:r>
            <a:r>
              <a:rPr lang="it-IT" b="1" dirty="0"/>
              <a:t>tecnico</a:t>
            </a:r>
            <a:r>
              <a:rPr lang="it-IT" dirty="0"/>
              <a:t> se il sito non funziona, ha bugs, </a:t>
            </a:r>
            <a:r>
              <a:rPr lang="it-IT" dirty="0" err="1"/>
              <a:t>etc</a:t>
            </a:r>
            <a:endParaRPr lang="it-IT" dirty="0"/>
          </a:p>
          <a:p>
            <a:pPr marL="666900" lvl="1" indent="-342900">
              <a:buFont typeface="+mj-lt"/>
              <a:buAutoNum type="arabicPeriod"/>
            </a:pPr>
            <a:r>
              <a:rPr lang="it-IT" dirty="0"/>
              <a:t>I professionisti si occupano anche della </a:t>
            </a:r>
            <a:r>
              <a:rPr lang="it-IT" b="1" dirty="0"/>
              <a:t>SEO</a:t>
            </a:r>
            <a:r>
              <a:rPr lang="it-IT" dirty="0"/>
              <a:t> (che vedremo nelle prossime lezioni), ossia la </a:t>
            </a:r>
            <a:r>
              <a:rPr lang="it-IT" dirty="0" err="1"/>
              <a:t>search</a:t>
            </a:r>
            <a:r>
              <a:rPr lang="it-IT" dirty="0"/>
              <a:t> </a:t>
            </a:r>
            <a:r>
              <a:rPr lang="it-IT" dirty="0" err="1"/>
              <a:t>engine</a:t>
            </a:r>
            <a:r>
              <a:rPr lang="it-IT" dirty="0"/>
              <a:t> </a:t>
            </a:r>
            <a:r>
              <a:rPr lang="it-IT" dirty="0" err="1"/>
              <a:t>optimization</a:t>
            </a:r>
            <a:r>
              <a:rPr lang="it-IT" dirty="0"/>
              <a:t>: il miglioramento del proprio sito, sia nel design sia nel contenuto (testo, immagini), in modo che venga posizionato tra i primi risultati da parte di un motore di ricerca (Google, Bing, </a:t>
            </a:r>
            <a:r>
              <a:rPr lang="it-IT" dirty="0" err="1"/>
              <a:t>Ecosia</a:t>
            </a:r>
            <a:r>
              <a:rPr lang="it-IT" dirty="0"/>
              <a:t>, Yahoo!). In pratica se il tuo sito sta nella pagina 3 di Google non se lo cagherà mai nessuno</a:t>
            </a:r>
          </a:p>
        </p:txBody>
      </p:sp>
    </p:spTree>
    <p:extLst>
      <p:ext uri="{BB962C8B-B14F-4D97-AF65-F5344CB8AC3E}">
        <p14:creationId xmlns:p14="http://schemas.microsoft.com/office/powerpoint/2010/main" val="263057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Web design </a:t>
            </a:r>
            <a:r>
              <a:rPr lang="it-IT" dirty="0" err="1"/>
              <a:t>is</a:t>
            </a:r>
            <a:r>
              <a:rPr lang="it-IT" dirty="0"/>
              <a:t> </a:t>
            </a:r>
            <a:r>
              <a:rPr lang="it-IT" dirty="0" err="1"/>
              <a:t>not</a:t>
            </a:r>
            <a:r>
              <a:rPr lang="it-IT" dirty="0"/>
              <a:t> dead… web page </a:t>
            </a:r>
            <a:r>
              <a:rPr lang="it-IT" dirty="0" err="1"/>
              <a:t>is</a:t>
            </a:r>
            <a:r>
              <a:rPr lang="it-IT" dirty="0"/>
              <a:t> dead: </a:t>
            </a:r>
            <a:r>
              <a:rPr lang="it-IT" dirty="0" err="1"/>
              <a:t>pageless</a:t>
            </a:r>
            <a:r>
              <a:rPr lang="it-IT" dirty="0"/>
              <a:t> design</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029616" cy="4248149"/>
          </a:xfrm>
        </p:spPr>
        <p:txBody>
          <a:bodyPr/>
          <a:lstStyle/>
          <a:p>
            <a:r>
              <a:rPr lang="it-IT" dirty="0"/>
              <a:t>Abbiamo detto nelle prime slides che il web design non è morto ma è cambiato. In che senso? Beh, è più bello, come nel caso visto tra quel sito vecchio là e quello del Louvre</a:t>
            </a:r>
          </a:p>
          <a:p>
            <a:r>
              <a:rPr lang="it-IT" dirty="0"/>
              <a:t>Ma non è finita qui, ci sono anche cambiamenti tecnici importanti</a:t>
            </a:r>
          </a:p>
          <a:p>
            <a:r>
              <a:rPr lang="it-IT" dirty="0"/>
              <a:t>Ora alcuni prediligono un web design che viene detto </a:t>
            </a:r>
            <a:r>
              <a:rPr lang="it-IT" b="1" dirty="0" err="1"/>
              <a:t>pageless</a:t>
            </a:r>
            <a:r>
              <a:rPr lang="it-IT" b="1" dirty="0"/>
              <a:t> </a:t>
            </a:r>
            <a:r>
              <a:rPr lang="it-IT" dirty="0"/>
              <a:t>(= senza pagine)</a:t>
            </a:r>
          </a:p>
          <a:p>
            <a:r>
              <a:rPr lang="it-IT" dirty="0"/>
              <a:t>Si può quindi dire che ci sia una tendenza (che a me non piace ma sono gusti) che si richiama alla frase «web page </a:t>
            </a:r>
            <a:r>
              <a:rPr lang="it-IT" dirty="0" err="1"/>
              <a:t>is</a:t>
            </a:r>
            <a:r>
              <a:rPr lang="it-IT" dirty="0"/>
              <a:t> dead»: ossia ci sono sempre più siti con una sola pagina. Vediamo la differenza tra quello tradizionale e questo, </a:t>
            </a:r>
            <a:r>
              <a:rPr lang="it-IT" dirty="0" err="1"/>
              <a:t>pageless</a:t>
            </a:r>
            <a:r>
              <a:rPr lang="it-IT" dirty="0"/>
              <a:t>.</a:t>
            </a:r>
          </a:p>
          <a:p>
            <a:r>
              <a:rPr lang="it-IT" dirty="0"/>
              <a:t>Un esempio di web design bello, comodo, </a:t>
            </a:r>
            <a:r>
              <a:rPr lang="it-IT" b="1" dirty="0"/>
              <a:t>tradizionale</a:t>
            </a:r>
            <a:r>
              <a:rPr lang="it-IT" dirty="0"/>
              <a:t> è Wikipedia, o di nuovo, il Louvre: l’utente ha a disposizione un menù in alto e si può spostare tra varie pagine nuove che gli si apriranno, contenenti le nuove informazioni richieste </a:t>
            </a:r>
          </a:p>
        </p:txBody>
      </p:sp>
      <p:pic>
        <p:nvPicPr>
          <p:cNvPr id="9" name="Immagine 8">
            <a:extLst>
              <a:ext uri="{FF2B5EF4-FFF2-40B4-BE49-F238E27FC236}">
                <a16:creationId xmlns:a16="http://schemas.microsoft.com/office/drawing/2014/main" id="{5B40B912-E3D4-4C06-B900-69FD52451BBD}"/>
              </a:ext>
            </a:extLst>
          </p:cNvPr>
          <p:cNvPicPr>
            <a:picLocks noChangeAspect="1"/>
          </p:cNvPicPr>
          <p:nvPr/>
        </p:nvPicPr>
        <p:blipFill>
          <a:blip r:embed="rId2"/>
          <a:stretch>
            <a:fillRect/>
          </a:stretch>
        </p:blipFill>
        <p:spPr>
          <a:xfrm>
            <a:off x="3744078" y="2553866"/>
            <a:ext cx="8451876" cy="3966568"/>
          </a:xfrm>
          <a:prstGeom prst="rect">
            <a:avLst/>
          </a:prstGeom>
        </p:spPr>
      </p:pic>
      <p:sp>
        <p:nvSpPr>
          <p:cNvPr id="10" name="Ovale 9">
            <a:extLst>
              <a:ext uri="{FF2B5EF4-FFF2-40B4-BE49-F238E27FC236}">
                <a16:creationId xmlns:a16="http://schemas.microsoft.com/office/drawing/2014/main" id="{3F9327E1-F8CA-4C96-9EA6-55110BEA8C80}"/>
              </a:ext>
            </a:extLst>
          </p:cNvPr>
          <p:cNvSpPr/>
          <p:nvPr/>
        </p:nvSpPr>
        <p:spPr>
          <a:xfrm>
            <a:off x="6629400" y="3019425"/>
            <a:ext cx="733425" cy="409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1455C2EF-3CA5-4A80-94AD-74BDA44D5994}"/>
              </a:ext>
            </a:extLst>
          </p:cNvPr>
          <p:cNvSpPr/>
          <p:nvPr/>
        </p:nvSpPr>
        <p:spPr>
          <a:xfrm>
            <a:off x="7362825" y="3103095"/>
            <a:ext cx="733425" cy="409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5096464A-6049-4B06-9CB4-5F18659BFB9F}"/>
              </a:ext>
            </a:extLst>
          </p:cNvPr>
          <p:cNvSpPr/>
          <p:nvPr/>
        </p:nvSpPr>
        <p:spPr>
          <a:xfrm>
            <a:off x="8096250" y="3074520"/>
            <a:ext cx="990600" cy="409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5B17DFAC-E095-4A11-9033-BDEBEDEBFAE3}"/>
              </a:ext>
            </a:extLst>
          </p:cNvPr>
          <p:cNvSpPr/>
          <p:nvPr/>
        </p:nvSpPr>
        <p:spPr>
          <a:xfrm>
            <a:off x="10345990" y="2633662"/>
            <a:ext cx="1314450" cy="409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1182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Web design </a:t>
            </a:r>
            <a:r>
              <a:rPr lang="it-IT" dirty="0" err="1"/>
              <a:t>is</a:t>
            </a:r>
            <a:r>
              <a:rPr lang="it-IT" dirty="0"/>
              <a:t> </a:t>
            </a:r>
            <a:r>
              <a:rPr lang="it-IT" dirty="0" err="1"/>
              <a:t>not</a:t>
            </a:r>
            <a:r>
              <a:rPr lang="it-IT" dirty="0"/>
              <a:t> dead… MA ha novità: </a:t>
            </a:r>
            <a:r>
              <a:rPr lang="it-IT" dirty="0" err="1"/>
              <a:t>pageless</a:t>
            </a:r>
            <a:r>
              <a:rPr lang="it-IT" dirty="0"/>
              <a:t> design (2)</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3" y="1890877"/>
            <a:ext cx="3011094" cy="4500398"/>
          </a:xfrm>
        </p:spPr>
        <p:txBody>
          <a:bodyPr>
            <a:normAutofit lnSpcReduction="10000"/>
          </a:bodyPr>
          <a:lstStyle/>
          <a:p>
            <a:r>
              <a:rPr lang="it-IT" dirty="0"/>
              <a:t>Un tipo di sito </a:t>
            </a:r>
            <a:r>
              <a:rPr lang="it-IT" dirty="0" err="1"/>
              <a:t>pageless</a:t>
            </a:r>
            <a:r>
              <a:rPr lang="it-IT" dirty="0"/>
              <a:t> invece </a:t>
            </a:r>
            <a:r>
              <a:rPr lang="it-IT" b="1" dirty="0"/>
              <a:t>presenta tutte le informazioni su una pagina</a:t>
            </a:r>
            <a:r>
              <a:rPr lang="it-IT" dirty="0"/>
              <a:t>. Es. </a:t>
            </a:r>
            <a:r>
              <a:rPr lang="it-IT" dirty="0" err="1"/>
              <a:t>Kitkat</a:t>
            </a:r>
            <a:r>
              <a:rPr lang="it-IT" dirty="0"/>
              <a:t>: </a:t>
            </a:r>
            <a:r>
              <a:rPr lang="it-IT" dirty="0">
                <a:hlinkClick r:id="rId2"/>
              </a:rPr>
              <a:t>https://www.kitkat.com/android/</a:t>
            </a:r>
            <a:endParaRPr lang="it-IT" dirty="0"/>
          </a:p>
          <a:p>
            <a:r>
              <a:rPr lang="it-IT" dirty="0"/>
              <a:t>Il menù sta in verticale sulla destra: se clicchi le sue icone («accessori </a:t>
            </a:r>
            <a:r>
              <a:rPr lang="it-IT" dirty="0" err="1"/>
              <a:t>kitkat</a:t>
            </a:r>
            <a:r>
              <a:rPr lang="it-IT" dirty="0"/>
              <a:t>» e altre robe) non ti aprirà nuove finestre, ma la pagina scorrerà automaticamente verso il basso fino al punto prescelto: </a:t>
            </a:r>
            <a:r>
              <a:rPr lang="it-IT" b="1" dirty="0"/>
              <a:t>tutto sta in una sola pagina</a:t>
            </a:r>
          </a:p>
        </p:txBody>
      </p:sp>
      <p:pic>
        <p:nvPicPr>
          <p:cNvPr id="10" name="Immagine 9">
            <a:extLst>
              <a:ext uri="{FF2B5EF4-FFF2-40B4-BE49-F238E27FC236}">
                <a16:creationId xmlns:a16="http://schemas.microsoft.com/office/drawing/2014/main" id="{8B1B9419-AF7F-4A35-9E0C-9056F75967D7}"/>
              </a:ext>
            </a:extLst>
          </p:cNvPr>
          <p:cNvPicPr>
            <a:picLocks noChangeAspect="1"/>
          </p:cNvPicPr>
          <p:nvPr/>
        </p:nvPicPr>
        <p:blipFill>
          <a:blip r:embed="rId3"/>
          <a:stretch>
            <a:fillRect/>
          </a:stretch>
        </p:blipFill>
        <p:spPr>
          <a:xfrm>
            <a:off x="3877999" y="2006854"/>
            <a:ext cx="8118487" cy="4248149"/>
          </a:xfrm>
          <a:prstGeom prst="rect">
            <a:avLst/>
          </a:prstGeom>
        </p:spPr>
      </p:pic>
      <p:sp>
        <p:nvSpPr>
          <p:cNvPr id="11" name="Rettangolo 10">
            <a:extLst>
              <a:ext uri="{FF2B5EF4-FFF2-40B4-BE49-F238E27FC236}">
                <a16:creationId xmlns:a16="http://schemas.microsoft.com/office/drawing/2014/main" id="{21286B0B-9F89-4C74-91EC-3B26BED638DB}"/>
              </a:ext>
            </a:extLst>
          </p:cNvPr>
          <p:cNvSpPr/>
          <p:nvPr/>
        </p:nvSpPr>
        <p:spPr>
          <a:xfrm>
            <a:off x="11504645" y="2463282"/>
            <a:ext cx="615820" cy="33870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81218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Web design </a:t>
            </a:r>
            <a:r>
              <a:rPr lang="it-IT" dirty="0" err="1"/>
              <a:t>is</a:t>
            </a:r>
            <a:r>
              <a:rPr lang="it-IT" dirty="0"/>
              <a:t> </a:t>
            </a:r>
            <a:r>
              <a:rPr lang="it-IT" dirty="0" err="1"/>
              <a:t>not</a:t>
            </a:r>
            <a:r>
              <a:rPr lang="it-IT" dirty="0"/>
              <a:t> dead… MA ha novità: </a:t>
            </a:r>
            <a:r>
              <a:rPr lang="it-IT" dirty="0" err="1"/>
              <a:t>pageless</a:t>
            </a:r>
            <a:r>
              <a:rPr lang="it-IT" dirty="0"/>
              <a:t> design (3)</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029616" cy="4248149"/>
          </a:xfrm>
        </p:spPr>
        <p:txBody>
          <a:bodyPr/>
          <a:lstStyle/>
          <a:p>
            <a:r>
              <a:rPr lang="it-IT" dirty="0"/>
              <a:t>Parliamo del </a:t>
            </a:r>
            <a:r>
              <a:rPr lang="it-IT" dirty="0" err="1"/>
              <a:t>pageless</a:t>
            </a:r>
            <a:r>
              <a:rPr lang="it-IT" dirty="0"/>
              <a:t> design perché ne tratta un articolo proposto dal prof: </a:t>
            </a:r>
            <a:r>
              <a:rPr lang="it-IT" dirty="0">
                <a:hlinkClick r:id="rId2"/>
              </a:rPr>
              <a:t>https://clapcreative.medium.com/7-reasons-why-pageless-design-is-the-future-of-web-designing-660071a75e19</a:t>
            </a:r>
            <a:r>
              <a:rPr lang="it-IT" dirty="0"/>
              <a:t>, con tanto di ragioni per cui è una figata (a me personalmente fa schifo):</a:t>
            </a:r>
          </a:p>
          <a:p>
            <a:pPr lvl="1"/>
            <a:r>
              <a:rPr lang="it-IT" dirty="0"/>
              <a:t>È più </a:t>
            </a:r>
            <a:r>
              <a:rPr lang="it-IT" b="1" dirty="0"/>
              <a:t>facilmente</a:t>
            </a:r>
            <a:r>
              <a:rPr lang="it-IT" dirty="0"/>
              <a:t> </a:t>
            </a:r>
            <a:r>
              <a:rPr lang="it-IT" b="1" dirty="0"/>
              <a:t>responsive</a:t>
            </a:r>
            <a:r>
              <a:rPr lang="it-IT" dirty="0"/>
              <a:t>, perché nella creazione del sito bisogna creare solo una pagina (se devi invece creare 12 pagine, tra cui Home, Contatti, Shop, etc., controllare per 12 volte che le tue pagine siano responsive)</a:t>
            </a:r>
          </a:p>
          <a:p>
            <a:pPr lvl="1"/>
            <a:r>
              <a:rPr lang="it-IT" dirty="0"/>
              <a:t>È ben </a:t>
            </a:r>
            <a:r>
              <a:rPr lang="it-IT" b="1" dirty="0"/>
              <a:t>organizzato</a:t>
            </a:r>
          </a:p>
          <a:p>
            <a:pPr lvl="1"/>
            <a:r>
              <a:rPr lang="it-IT" dirty="0"/>
              <a:t>È più </a:t>
            </a:r>
            <a:r>
              <a:rPr lang="it-IT" b="1" dirty="0"/>
              <a:t>economico</a:t>
            </a:r>
            <a:r>
              <a:rPr lang="it-IT" dirty="0"/>
              <a:t> da far creare a un web designer</a:t>
            </a:r>
          </a:p>
          <a:p>
            <a:pPr lvl="1"/>
            <a:r>
              <a:rPr lang="it-IT" b="1" dirty="0"/>
              <a:t>La «bounce rate» è più bassa</a:t>
            </a:r>
            <a:r>
              <a:rPr lang="it-IT" dirty="0"/>
              <a:t>, ossia la probabilità che un cliente entri su sito e lo abbandoni perché è difficile da usare o non gli piace</a:t>
            </a:r>
          </a:p>
          <a:p>
            <a:pPr lvl="1"/>
            <a:r>
              <a:rPr lang="it-IT" dirty="0"/>
              <a:t>Se ci sono </a:t>
            </a:r>
            <a:r>
              <a:rPr lang="it-IT" b="1" dirty="0"/>
              <a:t>cambiamenti</a:t>
            </a:r>
            <a:r>
              <a:rPr lang="it-IT" dirty="0"/>
              <a:t> da fare al sito, è più </a:t>
            </a:r>
            <a:r>
              <a:rPr lang="it-IT" b="1" dirty="0"/>
              <a:t>facile</a:t>
            </a:r>
            <a:r>
              <a:rPr lang="it-IT" dirty="0"/>
              <a:t> </a:t>
            </a:r>
            <a:r>
              <a:rPr lang="it-IT" b="1" dirty="0"/>
              <a:t>farli</a:t>
            </a:r>
            <a:r>
              <a:rPr lang="it-IT" dirty="0"/>
              <a:t> perché è un’unica pagina</a:t>
            </a:r>
          </a:p>
          <a:p>
            <a:pPr lvl="1"/>
            <a:r>
              <a:rPr lang="it-IT" b="1" dirty="0"/>
              <a:t>Se un utente vuole condividere qualcosa del tuo sito</a:t>
            </a:r>
            <a:r>
              <a:rPr lang="it-IT" dirty="0"/>
              <a:t>, basta che faccia copia-e-incolla del link del sito e lo può condividere tutto, senza dover fare copia-e-incolla di ogni singola pagina (ragione idiota, questa, però boh)</a:t>
            </a:r>
          </a:p>
        </p:txBody>
      </p:sp>
    </p:spTree>
    <p:extLst>
      <p:ext uri="{BB962C8B-B14F-4D97-AF65-F5344CB8AC3E}">
        <p14:creationId xmlns:p14="http://schemas.microsoft.com/office/powerpoint/2010/main" val="240590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err="1"/>
              <a:t>Why</a:t>
            </a:r>
            <a:r>
              <a:rPr lang="it-IT" dirty="0"/>
              <a:t> responsive design </a:t>
            </a:r>
            <a:r>
              <a:rPr lang="it-IT" dirty="0" err="1"/>
              <a:t>is</a:t>
            </a:r>
            <a:r>
              <a:rPr lang="it-IT" dirty="0"/>
              <a:t> dead: </a:t>
            </a:r>
            <a:r>
              <a:rPr lang="it-IT" dirty="0" err="1"/>
              <a:t>adaptive</a:t>
            </a:r>
            <a:r>
              <a:rPr lang="it-IT" dirty="0"/>
              <a:t> design</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029616" cy="4248149"/>
          </a:xfrm>
        </p:spPr>
        <p:txBody>
          <a:bodyPr/>
          <a:lstStyle/>
          <a:p>
            <a:r>
              <a:rPr lang="it-IT" dirty="0"/>
              <a:t>Dopo aver schifato l’approccio tradizionale del Web design in favore del </a:t>
            </a:r>
            <a:r>
              <a:rPr lang="it-IT" dirty="0" err="1"/>
              <a:t>Pageless</a:t>
            </a:r>
            <a:r>
              <a:rPr lang="it-IT" dirty="0"/>
              <a:t> design (che però è una tendenza, non ho visto molti siti essere impostati così), il prof propone </a:t>
            </a:r>
            <a:r>
              <a:rPr lang="it-IT" b="1" dirty="0"/>
              <a:t>un articolo che schifa pure il Responsive design </a:t>
            </a:r>
            <a:r>
              <a:rPr lang="it-IT" dirty="0">
                <a:hlinkClick r:id="rId2"/>
              </a:rPr>
              <a:t>https://www.websitemagazine.com/blog/why-responsive-design-is-dead</a:t>
            </a:r>
            <a:r>
              <a:rPr lang="it-IT" dirty="0"/>
              <a:t>, con il titolo «</a:t>
            </a:r>
            <a:r>
              <a:rPr lang="it-IT" dirty="0" err="1"/>
              <a:t>Why</a:t>
            </a:r>
            <a:r>
              <a:rPr lang="it-IT" dirty="0"/>
              <a:t> responsive design </a:t>
            </a:r>
            <a:r>
              <a:rPr lang="it-IT" dirty="0" err="1"/>
              <a:t>is</a:t>
            </a:r>
            <a:r>
              <a:rPr lang="it-IT" dirty="0"/>
              <a:t> dead».</a:t>
            </a:r>
          </a:p>
          <a:p>
            <a:r>
              <a:rPr lang="it-IT" dirty="0"/>
              <a:t>Però in questo caso ha anche ragione: dal 2011 è nato un tipo di design </a:t>
            </a:r>
            <a:r>
              <a:rPr lang="it-IT" dirty="0" err="1"/>
              <a:t>stra</a:t>
            </a:r>
            <a:r>
              <a:rPr lang="it-IT" dirty="0"/>
              <a:t> utile che si chiama </a:t>
            </a:r>
            <a:r>
              <a:rPr lang="it-IT" b="1" dirty="0" err="1"/>
              <a:t>Adaptive</a:t>
            </a:r>
            <a:r>
              <a:rPr lang="it-IT" b="1" dirty="0"/>
              <a:t> Design </a:t>
            </a:r>
            <a:r>
              <a:rPr lang="it-IT" dirty="0"/>
              <a:t>e che tiene molto conto dei siti che vengono esplorati dai telefoni (contando che oggi il 52% dell’Internet surfing è da telefono)</a:t>
            </a:r>
            <a:endParaRPr lang="it-IT" b="1" dirty="0"/>
          </a:p>
          <a:p>
            <a:endParaRPr lang="it-IT" dirty="0"/>
          </a:p>
        </p:txBody>
      </p:sp>
    </p:spTree>
    <p:extLst>
      <p:ext uri="{BB962C8B-B14F-4D97-AF65-F5344CB8AC3E}">
        <p14:creationId xmlns:p14="http://schemas.microsoft.com/office/powerpoint/2010/main" val="948121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normAutofit/>
          </a:bodyPr>
          <a:lstStyle/>
          <a:p>
            <a:r>
              <a:rPr lang="it-IT" b="1" dirty="0"/>
              <a:t>Differenza Responsive Design VS </a:t>
            </a:r>
            <a:r>
              <a:rPr lang="it-IT" b="1" dirty="0" err="1"/>
              <a:t>Adaptive</a:t>
            </a:r>
            <a:r>
              <a:rPr lang="it-IT" b="1" dirty="0"/>
              <a:t> Design</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029616" cy="4248149"/>
          </a:xfrm>
        </p:spPr>
        <p:txBody>
          <a:bodyPr/>
          <a:lstStyle/>
          <a:p>
            <a:r>
              <a:rPr lang="it-IT" b="1" dirty="0"/>
              <a:t>Responsive Design: </a:t>
            </a:r>
            <a:r>
              <a:rPr lang="it-IT" dirty="0"/>
              <a:t>il creatore (programmatore) di siti crea il codice di un sito. Ora, ipotizziamo che la larghezza di un desktop di computer sia 25 cm, che la larghezza di un tablet sia 10 cm e quella di un telefono 5 cm. Il programmatore </a:t>
            </a:r>
            <a:r>
              <a:rPr lang="it-IT" b="1" dirty="0"/>
              <a:t>scrive il codice del sito </a:t>
            </a:r>
            <a:r>
              <a:rPr lang="it-IT" dirty="0"/>
              <a:t>(con colori, posizione e larghezza del titolo, dove sta il testo, dove stanno le immagini etc.) </a:t>
            </a:r>
            <a:r>
              <a:rPr lang="it-IT" b="1" dirty="0"/>
              <a:t>UNA SOLA VOLTA e, in più, aggiunge regolette</a:t>
            </a:r>
            <a:r>
              <a:rPr lang="it-IT" dirty="0"/>
              <a:t> (che vedremo quando lo faremo noi, sono molto semplici) tipo:</a:t>
            </a:r>
          </a:p>
          <a:p>
            <a:pPr lvl="1"/>
            <a:r>
              <a:rPr lang="it-IT" dirty="0"/>
              <a:t>Se lo schermo dell’utente è maggiore di 20 cm (e allora sarà un desktop), fai che il titolo sia grande 26; se lo schermo è minore di 7 cm (e allora sarà un telefono), ovviamente il titolo non può essere così grosso altrimenti l’utente vede mezza parola gigante che gli occupa tutto lo schermo, quindi il programmatore lo mette, boh, a 14.</a:t>
            </a:r>
          </a:p>
          <a:p>
            <a:r>
              <a:rPr lang="it-IT" dirty="0"/>
              <a:t>Il responsive design è molto carino, lo usano molti. Chi vuole fare il figo però può spingersi ancora più in là con l’</a:t>
            </a:r>
            <a:r>
              <a:rPr lang="it-IT" dirty="0" err="1"/>
              <a:t>Adaptive</a:t>
            </a:r>
            <a:r>
              <a:rPr lang="it-IT" dirty="0"/>
              <a:t> Design</a:t>
            </a:r>
          </a:p>
        </p:txBody>
      </p:sp>
    </p:spTree>
    <p:extLst>
      <p:ext uri="{BB962C8B-B14F-4D97-AF65-F5344CB8AC3E}">
        <p14:creationId xmlns:p14="http://schemas.microsoft.com/office/powerpoint/2010/main" val="371285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7086211" y="1443209"/>
            <a:ext cx="4772997" cy="4659011"/>
          </a:xfrm>
        </p:spPr>
        <p:txBody>
          <a:bodyPr/>
          <a:lstStyle/>
          <a:p>
            <a:r>
              <a:rPr lang="it-IT" b="1" dirty="0" err="1"/>
              <a:t>Adaptive</a:t>
            </a:r>
            <a:r>
              <a:rPr lang="it-IT" b="1" dirty="0"/>
              <a:t> Design: </a:t>
            </a:r>
            <a:r>
              <a:rPr lang="it-IT" dirty="0"/>
              <a:t>il creatore (programmatore) di siti scrive il codice del suo sito TRE VOLTE (o più, di solito sono tre: telefono – tablet – computer) in modo tale che il sito venga sperimentato in maniera super a seconda del dispositivo che l’utente usa. Mentre il responsive design era quindi solo un allargare e ridurre testo e immagini, l’</a:t>
            </a:r>
            <a:r>
              <a:rPr lang="it-IT" dirty="0" err="1"/>
              <a:t>adaptive</a:t>
            </a:r>
            <a:r>
              <a:rPr lang="it-IT" dirty="0"/>
              <a:t> design (quasi) ridisegna tutto il sito (vedi immagine a </a:t>
            </a:r>
            <a:r>
              <a:rPr lang="it-IT" dirty="0" err="1"/>
              <a:t>sx</a:t>
            </a:r>
            <a:r>
              <a:rPr lang="it-IT" dirty="0"/>
              <a:t>), usufruendo anche di quelle particolarità di ogni dispositivo (es. per i telefoni e i tablet: le dita e i gesti)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3074" name="Picture 2" descr="A series of hand graphics illustrating common mobile device gestures like tapping, swiping, pinching, zooming, etc.">
            <a:extLst>
              <a:ext uri="{FF2B5EF4-FFF2-40B4-BE49-F238E27FC236}">
                <a16:creationId xmlns:a16="http://schemas.microsoft.com/office/drawing/2014/main" id="{57E2B426-26A5-4E6F-8760-470F4756E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758" y="4187852"/>
            <a:ext cx="4362450" cy="24538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concept UI for a mortgage application screen is visualized on a desktop and mobile breakpoint.">
            <a:extLst>
              <a:ext uri="{FF2B5EF4-FFF2-40B4-BE49-F238E27FC236}">
                <a16:creationId xmlns:a16="http://schemas.microsoft.com/office/drawing/2014/main" id="{E83F18F4-CDCE-41F4-AE9D-E6647430F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45" y="706211"/>
            <a:ext cx="6612294" cy="4959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35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Il futuro del web design</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268685" cy="4248149"/>
          </a:xfrm>
        </p:spPr>
        <p:txBody>
          <a:bodyPr/>
          <a:lstStyle/>
          <a:p>
            <a:pPr rtl="0"/>
            <a:r>
              <a:rPr lang="it-IT" dirty="0"/>
              <a:t>Dopo aver parlato di tutte le cose morte del web design (web design </a:t>
            </a:r>
            <a:r>
              <a:rPr lang="it-IT" dirty="0" err="1"/>
              <a:t>is</a:t>
            </a:r>
            <a:r>
              <a:rPr lang="it-IT" dirty="0"/>
              <a:t> dead web page </a:t>
            </a:r>
            <a:r>
              <a:rPr lang="it-IT" dirty="0" err="1"/>
              <a:t>is</a:t>
            </a:r>
            <a:r>
              <a:rPr lang="it-IT" dirty="0"/>
              <a:t> dead responsive web </a:t>
            </a:r>
            <a:r>
              <a:rPr lang="it-IT" dirty="0" err="1"/>
              <a:t>is</a:t>
            </a:r>
            <a:r>
              <a:rPr lang="it-IT" dirty="0"/>
              <a:t> dead (una parolona quest’ultima per dire solo che l’</a:t>
            </a:r>
            <a:r>
              <a:rPr lang="it-IT" dirty="0" err="1"/>
              <a:t>Adaptive</a:t>
            </a:r>
            <a:r>
              <a:rPr lang="it-IT" dirty="0"/>
              <a:t> è più bello e interessante)), </a:t>
            </a:r>
            <a:r>
              <a:rPr lang="it-IT" dirty="0" err="1"/>
              <a:t>Cuccoli</a:t>
            </a:r>
            <a:r>
              <a:rPr lang="it-IT" dirty="0"/>
              <a:t> si ripiglia una ventata di aria fresca e la fa ripigliare anche a noi parlando del </a:t>
            </a:r>
            <a:r>
              <a:rPr lang="it-IT" b="1" dirty="0"/>
              <a:t>futuro del Web design </a:t>
            </a:r>
            <a:r>
              <a:rPr lang="it-IT" dirty="0"/>
              <a:t>in questo articolo: </a:t>
            </a:r>
            <a:r>
              <a:rPr lang="it-IT" dirty="0">
                <a:hlinkClick r:id="rId2"/>
              </a:rPr>
              <a:t>https://medium.com/i-m-h-o/future-of-internet-and-web-design-587b66677bf3</a:t>
            </a:r>
            <a:r>
              <a:rPr lang="it-IT" dirty="0">
                <a:sym typeface="Wingdings" panose="05000000000000000000" pitchFamily="2" charset="2"/>
              </a:rPr>
              <a:t> </a:t>
            </a:r>
          </a:p>
          <a:p>
            <a:r>
              <a:rPr lang="it-IT" dirty="0">
                <a:sym typeface="Wingdings" panose="05000000000000000000" pitchFamily="2" charset="2"/>
              </a:rPr>
              <a:t>C’è scritto che </a:t>
            </a:r>
            <a:r>
              <a:rPr lang="en-US" b="0" i="0" dirty="0">
                <a:solidFill>
                  <a:srgbClr val="757575"/>
                </a:solidFill>
                <a:effectLst/>
                <a:latin typeface="fell"/>
              </a:rPr>
              <a:t>“The future of web and mobile design is that there is no distinction between the two.”</a:t>
            </a:r>
            <a:r>
              <a:rPr lang="en-US" b="0" i="0" dirty="0">
                <a:solidFill>
                  <a:schemeClr val="tx1"/>
                </a:solidFill>
                <a:effectLst/>
                <a:latin typeface="fell"/>
              </a:rPr>
              <a:t> </a:t>
            </a:r>
            <a:r>
              <a:rPr lang="en-US" b="0" i="0" dirty="0" err="1">
                <a:solidFill>
                  <a:schemeClr val="tx1"/>
                </a:solidFill>
                <a:effectLst/>
                <a:latin typeface="fell"/>
              </a:rPr>
              <a:t>Figata</a:t>
            </a:r>
            <a:r>
              <a:rPr lang="en-US" b="0" i="0" dirty="0">
                <a:solidFill>
                  <a:schemeClr val="tx1"/>
                </a:solidFill>
                <a:effectLst/>
                <a:latin typeface="fell"/>
              </a:rPr>
              <a:t>, è </a:t>
            </a:r>
            <a:r>
              <a:rPr lang="en-US" b="0" i="0" dirty="0" err="1">
                <a:solidFill>
                  <a:schemeClr val="tx1"/>
                </a:solidFill>
                <a:effectLst/>
                <a:latin typeface="fell"/>
              </a:rPr>
              <a:t>quello</a:t>
            </a:r>
            <a:r>
              <a:rPr lang="en-US" b="0" i="0" dirty="0">
                <a:solidFill>
                  <a:schemeClr val="tx1"/>
                </a:solidFill>
                <a:effectLst/>
                <a:latin typeface="fell"/>
              </a:rPr>
              <a:t> </a:t>
            </a:r>
            <a:r>
              <a:rPr lang="en-US" b="0" i="0" dirty="0" err="1">
                <a:solidFill>
                  <a:schemeClr val="tx1"/>
                </a:solidFill>
                <a:effectLst/>
                <a:latin typeface="fell"/>
              </a:rPr>
              <a:t>che</a:t>
            </a:r>
            <a:r>
              <a:rPr lang="en-US" b="0" i="0" dirty="0">
                <a:solidFill>
                  <a:schemeClr val="tx1"/>
                </a:solidFill>
                <a:effectLst/>
                <a:latin typeface="fell"/>
              </a:rPr>
              <a:t> </a:t>
            </a:r>
            <a:r>
              <a:rPr lang="en-US" b="0" i="0" dirty="0" err="1">
                <a:solidFill>
                  <a:schemeClr val="tx1"/>
                </a:solidFill>
                <a:effectLst/>
                <a:latin typeface="fell"/>
              </a:rPr>
              <a:t>abbiamo</a:t>
            </a:r>
            <a:r>
              <a:rPr lang="en-US" b="0" i="0" dirty="0">
                <a:solidFill>
                  <a:schemeClr val="tx1"/>
                </a:solidFill>
                <a:effectLst/>
                <a:latin typeface="fell"/>
              </a:rPr>
              <a:t> </a:t>
            </a:r>
            <a:r>
              <a:rPr lang="en-US" b="0" i="0" dirty="0" err="1">
                <a:solidFill>
                  <a:schemeClr val="tx1"/>
                </a:solidFill>
                <a:effectLst/>
                <a:latin typeface="fell"/>
              </a:rPr>
              <a:t>detto</a:t>
            </a:r>
            <a:r>
              <a:rPr lang="en-US" b="0" i="0" dirty="0">
                <a:solidFill>
                  <a:schemeClr val="tx1"/>
                </a:solidFill>
                <a:effectLst/>
                <a:latin typeface="fell"/>
              </a:rPr>
              <a:t> </a:t>
            </a:r>
            <a:r>
              <a:rPr lang="en-US" b="0" i="0" dirty="0" err="1">
                <a:solidFill>
                  <a:schemeClr val="tx1"/>
                </a:solidFill>
                <a:effectLst/>
                <a:latin typeface="fell"/>
              </a:rPr>
              <a:t>finora</a:t>
            </a:r>
            <a:r>
              <a:rPr lang="en-US" b="0" i="0" dirty="0">
                <a:solidFill>
                  <a:schemeClr val="tx1"/>
                </a:solidFill>
                <a:effectLst/>
                <a:latin typeface="fell"/>
              </a:rPr>
              <a:t> con </a:t>
            </a:r>
            <a:r>
              <a:rPr lang="en-US" b="1" i="0" dirty="0">
                <a:solidFill>
                  <a:schemeClr val="tx1"/>
                </a:solidFill>
                <a:effectLst/>
                <a:latin typeface="fell"/>
              </a:rPr>
              <a:t>Responsive design e Adaptive Design: </a:t>
            </a:r>
            <a:r>
              <a:rPr lang="en-US" b="1" i="0" dirty="0" err="1">
                <a:solidFill>
                  <a:schemeClr val="tx1"/>
                </a:solidFill>
                <a:effectLst/>
                <a:latin typeface="fell"/>
              </a:rPr>
              <a:t>siti</a:t>
            </a:r>
            <a:r>
              <a:rPr lang="en-US" b="1" i="0" dirty="0">
                <a:solidFill>
                  <a:schemeClr val="tx1"/>
                </a:solidFill>
                <a:effectLst/>
                <a:latin typeface="fell"/>
              </a:rPr>
              <a:t> </a:t>
            </a:r>
            <a:r>
              <a:rPr lang="en-US" b="1" i="0" dirty="0" err="1">
                <a:solidFill>
                  <a:schemeClr val="tx1"/>
                </a:solidFill>
                <a:effectLst/>
                <a:latin typeface="fell"/>
              </a:rPr>
              <a:t>usufruibili</a:t>
            </a:r>
            <a:r>
              <a:rPr lang="en-US" b="1" i="0" dirty="0">
                <a:solidFill>
                  <a:schemeClr val="tx1"/>
                </a:solidFill>
                <a:effectLst/>
                <a:latin typeface="fell"/>
              </a:rPr>
              <a:t> </a:t>
            </a:r>
            <a:r>
              <a:rPr lang="en-US" b="1" i="0" dirty="0" err="1">
                <a:solidFill>
                  <a:schemeClr val="tx1"/>
                </a:solidFill>
                <a:effectLst/>
                <a:latin typeface="fell"/>
              </a:rPr>
              <a:t>sia</a:t>
            </a:r>
            <a:r>
              <a:rPr lang="en-US" b="1" i="0" dirty="0">
                <a:solidFill>
                  <a:schemeClr val="tx1"/>
                </a:solidFill>
                <a:effectLst/>
                <a:latin typeface="fell"/>
              </a:rPr>
              <a:t> da </a:t>
            </a:r>
            <a:r>
              <a:rPr lang="en-US" b="1" i="0" dirty="0" err="1">
                <a:solidFill>
                  <a:schemeClr val="tx1"/>
                </a:solidFill>
                <a:effectLst/>
                <a:latin typeface="fell"/>
              </a:rPr>
              <a:t>telefono</a:t>
            </a:r>
            <a:r>
              <a:rPr lang="en-US" b="1" i="0" dirty="0">
                <a:solidFill>
                  <a:schemeClr val="tx1"/>
                </a:solidFill>
                <a:effectLst/>
                <a:latin typeface="fell"/>
              </a:rPr>
              <a:t> </a:t>
            </a:r>
            <a:r>
              <a:rPr lang="en-US" b="1" i="0" dirty="0" err="1">
                <a:solidFill>
                  <a:schemeClr val="tx1"/>
                </a:solidFill>
                <a:effectLst/>
                <a:latin typeface="fell"/>
              </a:rPr>
              <a:t>sia</a:t>
            </a:r>
            <a:r>
              <a:rPr lang="en-US" b="1" i="0" dirty="0">
                <a:solidFill>
                  <a:schemeClr val="tx1"/>
                </a:solidFill>
                <a:effectLst/>
                <a:latin typeface="fell"/>
              </a:rPr>
              <a:t> da computer</a:t>
            </a:r>
            <a:r>
              <a:rPr lang="en-US" b="0" i="0" dirty="0">
                <a:solidFill>
                  <a:schemeClr val="tx1"/>
                </a:solidFill>
                <a:effectLst/>
                <a:latin typeface="fell"/>
              </a:rPr>
              <a:t>. </a:t>
            </a:r>
            <a:r>
              <a:rPr lang="en-US" b="0" i="0" dirty="0" err="1">
                <a:solidFill>
                  <a:schemeClr val="tx1"/>
                </a:solidFill>
                <a:effectLst/>
                <a:latin typeface="fell"/>
              </a:rPr>
              <a:t>Addio</a:t>
            </a:r>
            <a:r>
              <a:rPr lang="en-US" b="0" i="0" dirty="0">
                <a:solidFill>
                  <a:schemeClr val="tx1"/>
                </a:solidFill>
                <a:effectLst/>
                <a:latin typeface="fell"/>
              </a:rPr>
              <a:t> </a:t>
            </a:r>
            <a:r>
              <a:rPr lang="en-US" b="0" i="0" dirty="0" err="1">
                <a:solidFill>
                  <a:schemeClr val="tx1"/>
                </a:solidFill>
                <a:effectLst/>
                <a:latin typeface="fell"/>
              </a:rPr>
              <a:t>siti</a:t>
            </a:r>
            <a:r>
              <a:rPr lang="en-US" b="0" i="0" dirty="0">
                <a:solidFill>
                  <a:schemeClr val="tx1"/>
                </a:solidFill>
                <a:effectLst/>
                <a:latin typeface="fell"/>
              </a:rPr>
              <a:t> internet </a:t>
            </a:r>
            <a:r>
              <a:rPr lang="en-US" b="0" i="0" dirty="0" err="1">
                <a:solidFill>
                  <a:schemeClr val="tx1"/>
                </a:solidFill>
                <a:effectLst/>
                <a:latin typeface="fell"/>
              </a:rPr>
              <a:t>tradizionali</a:t>
            </a:r>
            <a:r>
              <a:rPr lang="en-US" b="0" i="0" dirty="0">
                <a:solidFill>
                  <a:schemeClr val="tx1"/>
                </a:solidFill>
                <a:effectLst/>
                <a:latin typeface="fell"/>
              </a:rPr>
              <a:t> </a:t>
            </a:r>
            <a:r>
              <a:rPr lang="en-US" b="0" i="0" dirty="0" err="1">
                <a:solidFill>
                  <a:schemeClr val="tx1"/>
                </a:solidFill>
                <a:effectLst/>
                <a:latin typeface="fell"/>
              </a:rPr>
              <a:t>che</a:t>
            </a:r>
            <a:r>
              <a:rPr lang="en-US" b="0" i="0" dirty="0">
                <a:solidFill>
                  <a:schemeClr val="tx1"/>
                </a:solidFill>
                <a:effectLst/>
                <a:latin typeface="fell"/>
              </a:rPr>
              <a:t> </a:t>
            </a:r>
            <a:r>
              <a:rPr lang="en-US" b="0" i="0" dirty="0" err="1">
                <a:solidFill>
                  <a:schemeClr val="tx1"/>
                </a:solidFill>
                <a:effectLst/>
                <a:latin typeface="fell"/>
              </a:rPr>
              <a:t>funzionavano</a:t>
            </a:r>
            <a:r>
              <a:rPr lang="en-US" b="0" i="0" dirty="0">
                <a:solidFill>
                  <a:schemeClr val="tx1"/>
                </a:solidFill>
                <a:effectLst/>
                <a:latin typeface="fell"/>
              </a:rPr>
              <a:t> solo da computer e </a:t>
            </a:r>
            <a:r>
              <a:rPr lang="en-US" b="0" i="0" dirty="0" err="1">
                <a:solidFill>
                  <a:schemeClr val="tx1"/>
                </a:solidFill>
                <a:effectLst/>
                <a:latin typeface="fell"/>
              </a:rPr>
              <a:t>si</a:t>
            </a:r>
            <a:r>
              <a:rPr lang="en-US" b="0" i="0" dirty="0">
                <a:solidFill>
                  <a:schemeClr val="tx1"/>
                </a:solidFill>
                <a:effectLst/>
                <a:latin typeface="fell"/>
              </a:rPr>
              <a:t> </a:t>
            </a:r>
            <a:r>
              <a:rPr lang="en-US" b="0" i="0" dirty="0" err="1">
                <a:solidFill>
                  <a:schemeClr val="tx1"/>
                </a:solidFill>
                <a:effectLst/>
                <a:latin typeface="fell"/>
              </a:rPr>
              <a:t>vedevano</a:t>
            </a:r>
            <a:r>
              <a:rPr lang="en-US" b="0" i="0" dirty="0">
                <a:solidFill>
                  <a:schemeClr val="tx1"/>
                </a:solidFill>
                <a:effectLst/>
                <a:latin typeface="fell"/>
              </a:rPr>
              <a:t> </a:t>
            </a:r>
            <a:r>
              <a:rPr lang="en-US" b="0" i="0" dirty="0" err="1">
                <a:solidFill>
                  <a:schemeClr val="tx1"/>
                </a:solidFill>
                <a:effectLst/>
                <a:latin typeface="fell"/>
              </a:rPr>
              <a:t>tagliati</a:t>
            </a:r>
            <a:r>
              <a:rPr lang="en-US" b="0" i="0" dirty="0">
                <a:solidFill>
                  <a:schemeClr val="tx1"/>
                </a:solidFill>
                <a:effectLst/>
                <a:latin typeface="fell"/>
              </a:rPr>
              <a:t> dal </a:t>
            </a:r>
            <a:r>
              <a:rPr lang="en-US" b="0" i="0" dirty="0" err="1">
                <a:solidFill>
                  <a:schemeClr val="tx1"/>
                </a:solidFill>
                <a:effectLst/>
                <a:latin typeface="fell"/>
              </a:rPr>
              <a:t>telefono</a:t>
            </a:r>
            <a:r>
              <a:rPr lang="en-US" b="0" i="0" dirty="0">
                <a:solidFill>
                  <a:schemeClr val="tx1"/>
                </a:solidFill>
                <a:effectLst/>
                <a:latin typeface="fell"/>
              </a:rPr>
              <a:t>; e </a:t>
            </a:r>
            <a:r>
              <a:rPr lang="en-US" b="0" i="0" dirty="0" err="1">
                <a:solidFill>
                  <a:schemeClr val="tx1"/>
                </a:solidFill>
                <a:effectLst/>
                <a:latin typeface="fell"/>
              </a:rPr>
              <a:t>addio</a:t>
            </a:r>
            <a:r>
              <a:rPr lang="en-US" b="0" i="0" dirty="0">
                <a:solidFill>
                  <a:schemeClr val="tx1"/>
                </a:solidFill>
                <a:effectLst/>
                <a:latin typeface="fell"/>
              </a:rPr>
              <a:t> </a:t>
            </a:r>
            <a:r>
              <a:rPr lang="en-US" b="0" i="0" dirty="0" err="1">
                <a:solidFill>
                  <a:schemeClr val="tx1"/>
                </a:solidFill>
                <a:effectLst/>
                <a:latin typeface="fell"/>
              </a:rPr>
              <a:t>anche</a:t>
            </a:r>
            <a:r>
              <a:rPr lang="en-US" b="0" i="0" dirty="0">
                <a:solidFill>
                  <a:schemeClr val="tx1"/>
                </a:solidFill>
                <a:effectLst/>
                <a:latin typeface="fell"/>
              </a:rPr>
              <a:t> alle app, </a:t>
            </a:r>
            <a:r>
              <a:rPr lang="en-US" b="0" i="0" dirty="0" err="1">
                <a:solidFill>
                  <a:schemeClr val="tx1"/>
                </a:solidFill>
                <a:effectLst/>
                <a:latin typeface="fell"/>
              </a:rPr>
              <a:t>che</a:t>
            </a:r>
            <a:r>
              <a:rPr lang="en-US" b="0" i="0" dirty="0">
                <a:solidFill>
                  <a:schemeClr val="tx1"/>
                </a:solidFill>
                <a:effectLst/>
                <a:latin typeface="fell"/>
              </a:rPr>
              <a:t> </a:t>
            </a:r>
            <a:r>
              <a:rPr lang="en-US" b="0" i="0" dirty="0" err="1">
                <a:solidFill>
                  <a:schemeClr val="tx1"/>
                </a:solidFill>
                <a:effectLst/>
                <a:latin typeface="fell"/>
              </a:rPr>
              <a:t>possono</a:t>
            </a:r>
            <a:r>
              <a:rPr lang="en-US" b="0" i="0" dirty="0">
                <a:solidFill>
                  <a:schemeClr val="tx1"/>
                </a:solidFill>
                <a:effectLst/>
                <a:latin typeface="fell"/>
              </a:rPr>
              <a:t> </a:t>
            </a:r>
            <a:r>
              <a:rPr lang="en-US" b="0" i="0" dirty="0" err="1">
                <a:solidFill>
                  <a:schemeClr val="tx1"/>
                </a:solidFill>
                <a:effectLst/>
                <a:latin typeface="fell"/>
              </a:rPr>
              <a:t>essere</a:t>
            </a:r>
            <a:r>
              <a:rPr lang="en-US" b="0" i="0" dirty="0">
                <a:solidFill>
                  <a:schemeClr val="tx1"/>
                </a:solidFill>
                <a:effectLst/>
                <a:latin typeface="fell"/>
              </a:rPr>
              <a:t> </a:t>
            </a:r>
            <a:r>
              <a:rPr lang="en-US" b="0" i="0" dirty="0" err="1">
                <a:solidFill>
                  <a:schemeClr val="tx1"/>
                </a:solidFill>
                <a:effectLst/>
                <a:latin typeface="fell"/>
              </a:rPr>
              <a:t>usate</a:t>
            </a:r>
            <a:r>
              <a:rPr lang="en-US" b="0" i="0" dirty="0">
                <a:solidFill>
                  <a:schemeClr val="tx1"/>
                </a:solidFill>
                <a:effectLst/>
                <a:latin typeface="fell"/>
              </a:rPr>
              <a:t> solo sui </a:t>
            </a:r>
            <a:r>
              <a:rPr lang="en-US" b="0" i="0" dirty="0" err="1">
                <a:solidFill>
                  <a:schemeClr val="tx1"/>
                </a:solidFill>
                <a:effectLst/>
                <a:latin typeface="fell"/>
              </a:rPr>
              <a:t>telefoni</a:t>
            </a:r>
            <a:r>
              <a:rPr lang="en-US" b="0" i="0" dirty="0">
                <a:solidFill>
                  <a:schemeClr val="tx1"/>
                </a:solidFill>
                <a:effectLst/>
                <a:latin typeface="fell"/>
              </a:rPr>
              <a:t>!</a:t>
            </a:r>
          </a:p>
          <a:p>
            <a:r>
              <a:rPr lang="en-US" b="1" dirty="0">
                <a:solidFill>
                  <a:schemeClr val="tx1"/>
                </a:solidFill>
                <a:latin typeface="fell"/>
                <a:sym typeface="Wingdings" panose="05000000000000000000" pitchFamily="2" charset="2"/>
              </a:rPr>
              <a:t>Ci </a:t>
            </a:r>
            <a:r>
              <a:rPr lang="en-US" b="1" dirty="0" err="1">
                <a:solidFill>
                  <a:schemeClr val="tx1"/>
                </a:solidFill>
                <a:latin typeface="fell"/>
                <a:sym typeface="Wingdings" panose="05000000000000000000" pitchFamily="2" charset="2"/>
              </a:rPr>
              <a:t>saranno</a:t>
            </a:r>
            <a:r>
              <a:rPr lang="en-US" b="1" dirty="0">
                <a:solidFill>
                  <a:schemeClr val="tx1"/>
                </a:solidFill>
                <a:latin typeface="fell"/>
                <a:sym typeface="Wingdings" panose="05000000000000000000" pitchFamily="2" charset="2"/>
              </a:rPr>
              <a:t> sempre </a:t>
            </a:r>
            <a:r>
              <a:rPr lang="en-US" b="1" dirty="0" err="1">
                <a:solidFill>
                  <a:schemeClr val="tx1"/>
                </a:solidFill>
                <a:latin typeface="fell"/>
                <a:sym typeface="Wingdings" panose="05000000000000000000" pitchFamily="2" charset="2"/>
              </a:rPr>
              <a:t>più</a:t>
            </a:r>
            <a:r>
              <a:rPr lang="en-US" b="1" dirty="0">
                <a:solidFill>
                  <a:schemeClr val="tx1"/>
                </a:solidFill>
                <a:latin typeface="fell"/>
                <a:sym typeface="Wingdings" panose="05000000000000000000" pitchFamily="2" charset="2"/>
              </a:rPr>
              <a:t> </a:t>
            </a:r>
            <a:r>
              <a:rPr lang="en-US" b="1" dirty="0" err="1">
                <a:solidFill>
                  <a:schemeClr val="tx1"/>
                </a:solidFill>
                <a:latin typeface="fell"/>
                <a:sym typeface="Wingdings" panose="05000000000000000000" pitchFamily="2" charset="2"/>
              </a:rPr>
              <a:t>dispositivi</a:t>
            </a:r>
            <a:r>
              <a:rPr lang="en-US" dirty="0">
                <a:solidFill>
                  <a:schemeClr val="tx1"/>
                </a:solidFill>
                <a:latin typeface="fell"/>
                <a:sym typeface="Wingdings" panose="05000000000000000000" pitchFamily="2" charset="2"/>
              </a:rPr>
              <a:t>, come </a:t>
            </a:r>
            <a:r>
              <a:rPr lang="en-US" dirty="0" err="1">
                <a:solidFill>
                  <a:schemeClr val="tx1"/>
                </a:solidFill>
                <a:latin typeface="fell"/>
                <a:sym typeface="Wingdings" panose="05000000000000000000" pitchFamily="2" charset="2"/>
              </a:rPr>
              <a:t>già</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stiamo</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vedendo</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ora</a:t>
            </a:r>
            <a:r>
              <a:rPr lang="en-US" dirty="0">
                <a:solidFill>
                  <a:schemeClr val="tx1"/>
                </a:solidFill>
                <a:latin typeface="fell"/>
                <a:sym typeface="Wingdings" panose="05000000000000000000" pitchFamily="2" charset="2"/>
              </a:rPr>
              <a:t>, con smartwatch, smart TV e chi lo </a:t>
            </a:r>
            <a:r>
              <a:rPr lang="en-US" dirty="0" err="1">
                <a:solidFill>
                  <a:schemeClr val="tx1"/>
                </a:solidFill>
                <a:latin typeface="fell"/>
                <a:sym typeface="Wingdings" panose="05000000000000000000" pitchFamily="2" charset="2"/>
              </a:rPr>
              <a:t>sa</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magari</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visori</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virtuali</a:t>
            </a:r>
            <a:endParaRPr lang="en-US" dirty="0">
              <a:solidFill>
                <a:schemeClr val="tx1"/>
              </a:solidFill>
              <a:latin typeface="fell"/>
              <a:sym typeface="Wingdings" panose="05000000000000000000" pitchFamily="2" charset="2"/>
            </a:endParaRPr>
          </a:p>
          <a:p>
            <a:r>
              <a:rPr lang="en-US" b="1" dirty="0">
                <a:solidFill>
                  <a:schemeClr val="tx1"/>
                </a:solidFill>
                <a:latin typeface="fell"/>
                <a:sym typeface="Wingdings" panose="05000000000000000000" pitchFamily="2" charset="2"/>
              </a:rPr>
              <a:t>Trend</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pagine</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minimali</a:t>
            </a:r>
            <a:r>
              <a:rPr lang="en-US" dirty="0">
                <a:solidFill>
                  <a:schemeClr val="tx1"/>
                </a:solidFill>
                <a:latin typeface="fell"/>
                <a:sym typeface="Wingdings" panose="05000000000000000000" pitchFamily="2" charset="2"/>
              </a:rPr>
              <a:t> (come Google, semplice, </a:t>
            </a:r>
            <a:r>
              <a:rPr lang="en-US" dirty="0" err="1">
                <a:solidFill>
                  <a:schemeClr val="tx1"/>
                </a:solidFill>
                <a:latin typeface="fell"/>
                <a:sym typeface="Wingdings" panose="05000000000000000000" pitchFamily="2" charset="2"/>
              </a:rPr>
              <a:t>bianca</a:t>
            </a:r>
            <a:r>
              <a:rPr lang="en-US" dirty="0">
                <a:solidFill>
                  <a:schemeClr val="tx1"/>
                </a:solidFill>
                <a:latin typeface="fell"/>
                <a:sym typeface="Wingdings" panose="05000000000000000000" pitchFamily="2" charset="2"/>
              </a:rPr>
              <a:t>), non </a:t>
            </a:r>
            <a:r>
              <a:rPr lang="en-US" dirty="0" err="1">
                <a:solidFill>
                  <a:schemeClr val="tx1"/>
                </a:solidFill>
                <a:latin typeface="fell"/>
                <a:sym typeface="Wingdings" panose="05000000000000000000" pitchFamily="2" charset="2"/>
              </a:rPr>
              <a:t>caotiche</a:t>
            </a:r>
            <a:r>
              <a:rPr lang="en-US" dirty="0">
                <a:solidFill>
                  <a:schemeClr val="tx1"/>
                </a:solidFill>
                <a:latin typeface="fell"/>
                <a:sym typeface="Wingdings" panose="05000000000000000000" pitchFamily="2" charset="2"/>
              </a:rPr>
              <a:t> o con font </a:t>
            </a:r>
            <a:r>
              <a:rPr lang="en-US" dirty="0" err="1">
                <a:solidFill>
                  <a:schemeClr val="tx1"/>
                </a:solidFill>
                <a:latin typeface="fell"/>
                <a:sym typeface="Wingdings" panose="05000000000000000000" pitchFamily="2" charset="2"/>
              </a:rPr>
              <a:t>strani</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barocchi</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complessi</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pageless</a:t>
            </a:r>
            <a:r>
              <a:rPr lang="en-US" dirty="0">
                <a:solidFill>
                  <a:schemeClr val="tx1"/>
                </a:solidFill>
                <a:latin typeface="fell"/>
                <a:sym typeface="Wingdings" panose="05000000000000000000" pitchFamily="2" charset="2"/>
              </a:rPr>
              <a:t> design </a:t>
            </a:r>
            <a:r>
              <a:rPr lang="en-US" dirty="0" err="1">
                <a:solidFill>
                  <a:schemeClr val="tx1"/>
                </a:solidFill>
                <a:latin typeface="fell"/>
                <a:sym typeface="Wingdings" panose="05000000000000000000" pitchFamily="2" charset="2"/>
              </a:rPr>
              <a:t>quindi</a:t>
            </a:r>
            <a:r>
              <a:rPr lang="en-US" dirty="0">
                <a:solidFill>
                  <a:schemeClr val="tx1"/>
                </a:solidFill>
                <a:latin typeface="fell"/>
                <a:sym typeface="Wingdings" panose="05000000000000000000" pitchFamily="2" charset="2"/>
              </a:rPr>
              <a:t> semplice senza </a:t>
            </a:r>
            <a:r>
              <a:rPr lang="en-US" dirty="0" err="1">
                <a:solidFill>
                  <a:schemeClr val="tx1"/>
                </a:solidFill>
                <a:latin typeface="fell"/>
                <a:sym typeface="Wingdings" panose="05000000000000000000" pitchFamily="2" charset="2"/>
              </a:rPr>
              <a:t>tante</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pagine</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che</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si</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richiamano</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l’una</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all’altra</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insomma</a:t>
            </a:r>
            <a:r>
              <a:rPr lang="en-US" dirty="0">
                <a:solidFill>
                  <a:schemeClr val="tx1"/>
                </a:solidFill>
                <a:latin typeface="fell"/>
                <a:sym typeface="Wingdings" panose="05000000000000000000" pitchFamily="2" charset="2"/>
              </a:rPr>
              <a:t>, MINIMALISMO E SEMPLICITÀ.</a:t>
            </a:r>
          </a:p>
          <a:p>
            <a:r>
              <a:rPr lang="en-US" b="1" dirty="0">
                <a:solidFill>
                  <a:schemeClr val="tx1"/>
                </a:solidFill>
                <a:latin typeface="fell"/>
                <a:sym typeface="Wingdings" panose="05000000000000000000" pitchFamily="2" charset="2"/>
              </a:rPr>
              <a:t>SEMPRE PIÙ ATTENZIONE AI SOCIAL</a:t>
            </a:r>
            <a:r>
              <a:rPr lang="en-US" dirty="0">
                <a:solidFill>
                  <a:schemeClr val="tx1"/>
                </a:solidFill>
                <a:latin typeface="fell"/>
                <a:sym typeface="Wingdings" panose="05000000000000000000" pitchFamily="2" charset="2"/>
              </a:rPr>
              <a:t>! INSTAGRAM (ma </a:t>
            </a:r>
            <a:r>
              <a:rPr lang="en-US" dirty="0" err="1">
                <a:solidFill>
                  <a:schemeClr val="tx1"/>
                </a:solidFill>
                <a:latin typeface="fell"/>
                <a:sym typeface="Wingdings" panose="05000000000000000000" pitchFamily="2" charset="2"/>
              </a:rPr>
              <a:t>anche</a:t>
            </a:r>
            <a:r>
              <a:rPr lang="en-US" dirty="0">
                <a:solidFill>
                  <a:schemeClr val="tx1"/>
                </a:solidFill>
                <a:latin typeface="fell"/>
                <a:sym typeface="Wingdings" panose="05000000000000000000" pitchFamily="2" charset="2"/>
              </a:rPr>
              <a:t> </a:t>
            </a:r>
            <a:r>
              <a:rPr lang="en-US" dirty="0" err="1">
                <a:solidFill>
                  <a:schemeClr val="tx1"/>
                </a:solidFill>
                <a:latin typeface="fell"/>
                <a:sym typeface="Wingdings" panose="05000000000000000000" pitchFamily="2" charset="2"/>
              </a:rPr>
              <a:t>aggiungo</a:t>
            </a:r>
            <a:r>
              <a:rPr lang="en-US" dirty="0">
                <a:solidFill>
                  <a:schemeClr val="tx1"/>
                </a:solidFill>
                <a:latin typeface="fell"/>
                <a:sym typeface="Wingdings" panose="05000000000000000000" pitchFamily="2" charset="2"/>
              </a:rPr>
              <a:t> io, Tik Tok)</a:t>
            </a:r>
            <a:endParaRPr lang="it-IT" dirty="0">
              <a:sym typeface="Wingdings" panose="05000000000000000000" pitchFamily="2" charset="2"/>
            </a:endParaRPr>
          </a:p>
          <a:p>
            <a:pPr marL="0" indent="0" rtl="0">
              <a:buNone/>
            </a:pPr>
            <a:endParaRPr lang="it-IT" dirty="0"/>
          </a:p>
        </p:txBody>
      </p:sp>
    </p:spTree>
    <p:extLst>
      <p:ext uri="{BB962C8B-B14F-4D97-AF65-F5344CB8AC3E}">
        <p14:creationId xmlns:p14="http://schemas.microsoft.com/office/powerpoint/2010/main" val="900076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Cos’è il Web design</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p:txBody>
          <a:bodyPr/>
          <a:lstStyle/>
          <a:p>
            <a:pPr rtl="0"/>
            <a:r>
              <a:rPr lang="it-IT" dirty="0"/>
              <a:t>La costruzione e l’ «abbellimento» dei siti web</a:t>
            </a:r>
          </a:p>
          <a:p>
            <a:pPr rtl="0"/>
            <a:r>
              <a:rPr lang="it-IT" dirty="0"/>
              <a:t>Perché è necessario? Perché vogliamo siti colorati, che si muovono, con belle immagini, </a:t>
            </a:r>
            <a:r>
              <a:rPr lang="it-IT" dirty="0" err="1"/>
              <a:t>etc</a:t>
            </a:r>
            <a:endParaRPr lang="it-IT" dirty="0"/>
          </a:p>
          <a:p>
            <a:pPr rtl="0"/>
            <a:r>
              <a:rPr lang="it-IT" dirty="0"/>
              <a:t>I primi siti (anni ‘90) facevano schifo:</a:t>
            </a:r>
          </a:p>
          <a:p>
            <a:endParaRPr lang="it-IT" dirty="0"/>
          </a:p>
        </p:txBody>
      </p:sp>
    </p:spTree>
    <p:extLst>
      <p:ext uri="{BB962C8B-B14F-4D97-AF65-F5344CB8AC3E}">
        <p14:creationId xmlns:p14="http://schemas.microsoft.com/office/powerpoint/2010/main" val="1004798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Il futuro del web design</a:t>
            </a:r>
          </a:p>
        </p:txBody>
      </p:sp>
      <p:pic>
        <p:nvPicPr>
          <p:cNvPr id="6" name="IKEA PS 2014 Instagram Website">
            <a:hlinkClick r:id="" action="ppaction://media"/>
            <a:extLst>
              <a:ext uri="{FF2B5EF4-FFF2-40B4-BE49-F238E27FC236}">
                <a16:creationId xmlns:a16="http://schemas.microsoft.com/office/drawing/2014/main" id="{AD907A4B-2953-4D15-BC74-3D52DFE582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67476" y="2200846"/>
            <a:ext cx="7248525" cy="4077295"/>
          </a:xfrm>
          <a:prstGeom prst="rect">
            <a:avLst/>
          </a:prstGeom>
        </p:spPr>
      </p:pic>
      <p:sp>
        <p:nvSpPr>
          <p:cNvPr id="7" name="Segnaposto contenuto 2">
            <a:extLst>
              <a:ext uri="{FF2B5EF4-FFF2-40B4-BE49-F238E27FC236}">
                <a16:creationId xmlns:a16="http://schemas.microsoft.com/office/drawing/2014/main" id="{7A14D045-3653-418A-9448-EF45E6944725}"/>
              </a:ext>
            </a:extLst>
          </p:cNvPr>
          <p:cNvSpPr>
            <a:spLocks noGrp="1"/>
          </p:cNvSpPr>
          <p:nvPr>
            <p:ph idx="1"/>
          </p:nvPr>
        </p:nvSpPr>
        <p:spPr>
          <a:xfrm>
            <a:off x="461657" y="2029992"/>
            <a:ext cx="2580123" cy="4248149"/>
          </a:xfrm>
        </p:spPr>
        <p:txBody>
          <a:bodyPr/>
          <a:lstStyle/>
          <a:p>
            <a:pPr rtl="0"/>
            <a:r>
              <a:rPr lang="it-IT" dirty="0"/>
              <a:t>Ikea è furba e sfrutta </a:t>
            </a:r>
            <a:r>
              <a:rPr lang="it-IT" dirty="0" err="1"/>
              <a:t>instagram</a:t>
            </a:r>
            <a:endParaRPr lang="it-IT" dirty="0"/>
          </a:p>
        </p:txBody>
      </p:sp>
    </p:spTree>
    <p:extLst>
      <p:ext uri="{BB962C8B-B14F-4D97-AF65-F5344CB8AC3E}">
        <p14:creationId xmlns:p14="http://schemas.microsoft.com/office/powerpoint/2010/main" val="51003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Cos’è il Web design</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p:txBody>
          <a:bodyPr/>
          <a:lstStyle/>
          <a:p>
            <a:pPr rtl="0"/>
            <a:r>
              <a:rPr lang="it-IT" dirty="0"/>
              <a:t>La costruzione e l’ «abbellimento» dei siti web</a:t>
            </a:r>
          </a:p>
          <a:p>
            <a:pPr rtl="0"/>
            <a:r>
              <a:rPr lang="it-IT" dirty="0"/>
              <a:t>Perché è necessario? Perché vogliamo siti colorati, che si muovono, con belle immagini, </a:t>
            </a:r>
            <a:r>
              <a:rPr lang="it-IT" dirty="0" err="1"/>
              <a:t>etc</a:t>
            </a:r>
            <a:endParaRPr lang="it-IT" dirty="0"/>
          </a:p>
          <a:p>
            <a:pPr rtl="0"/>
            <a:r>
              <a:rPr lang="it-IT" dirty="0"/>
              <a:t>I primi siti (anni ‘90) facevano schifo:</a:t>
            </a:r>
          </a:p>
          <a:p>
            <a:endParaRPr lang="it-IT" dirty="0"/>
          </a:p>
        </p:txBody>
      </p:sp>
      <p:pic>
        <p:nvPicPr>
          <p:cNvPr id="6" name="Immagine 5">
            <a:extLst>
              <a:ext uri="{FF2B5EF4-FFF2-40B4-BE49-F238E27FC236}">
                <a16:creationId xmlns:a16="http://schemas.microsoft.com/office/drawing/2014/main" id="{B5D9A7BA-C47B-49DC-84E7-57CC10C95CAC}"/>
              </a:ext>
            </a:extLst>
          </p:cNvPr>
          <p:cNvPicPr>
            <a:picLocks noChangeAspect="1"/>
          </p:cNvPicPr>
          <p:nvPr/>
        </p:nvPicPr>
        <p:blipFill>
          <a:blip r:embed="rId2"/>
          <a:stretch>
            <a:fillRect/>
          </a:stretch>
        </p:blipFill>
        <p:spPr>
          <a:xfrm>
            <a:off x="0" y="347163"/>
            <a:ext cx="12192000" cy="5715806"/>
          </a:xfrm>
          <a:prstGeom prst="rect">
            <a:avLst/>
          </a:prstGeom>
          <a:ln>
            <a:solidFill>
              <a:schemeClr val="tx1"/>
            </a:solidFill>
          </a:ln>
        </p:spPr>
      </p:pic>
      <p:sp>
        <p:nvSpPr>
          <p:cNvPr id="8" name="CasellaDiTesto 7">
            <a:extLst>
              <a:ext uri="{FF2B5EF4-FFF2-40B4-BE49-F238E27FC236}">
                <a16:creationId xmlns:a16="http://schemas.microsoft.com/office/drawing/2014/main" id="{566421AF-FDC0-46BB-80BD-28B06903C58A}"/>
              </a:ext>
            </a:extLst>
          </p:cNvPr>
          <p:cNvSpPr txBox="1"/>
          <p:nvPr/>
        </p:nvSpPr>
        <p:spPr>
          <a:xfrm>
            <a:off x="9133892" y="6326171"/>
            <a:ext cx="6116216" cy="369332"/>
          </a:xfrm>
          <a:prstGeom prst="rect">
            <a:avLst/>
          </a:prstGeom>
          <a:noFill/>
        </p:spPr>
        <p:txBody>
          <a:bodyPr wrap="square">
            <a:spAutoFit/>
          </a:bodyPr>
          <a:lstStyle/>
          <a:p>
            <a:r>
              <a:rPr lang="it-IT" dirty="0"/>
              <a:t>https://www.vortex.com/</a:t>
            </a:r>
          </a:p>
        </p:txBody>
      </p:sp>
    </p:spTree>
    <p:extLst>
      <p:ext uri="{BB962C8B-B14F-4D97-AF65-F5344CB8AC3E}">
        <p14:creationId xmlns:p14="http://schemas.microsoft.com/office/powerpoint/2010/main" val="82712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Cos’è il Web design</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p:txBody>
          <a:bodyPr/>
          <a:lstStyle/>
          <a:p>
            <a:pPr rtl="0"/>
            <a:r>
              <a:rPr lang="it-IT" dirty="0"/>
              <a:t>La costruzione e l’ «abbellimento» dei siti web</a:t>
            </a:r>
          </a:p>
          <a:p>
            <a:pPr rtl="0"/>
            <a:r>
              <a:rPr lang="it-IT" dirty="0"/>
              <a:t>Perché è necessario? Perché vogliamo siti colorati, che si muovono, con belle immagini, </a:t>
            </a:r>
            <a:r>
              <a:rPr lang="it-IT" dirty="0" err="1"/>
              <a:t>etc</a:t>
            </a:r>
            <a:endParaRPr lang="it-IT" dirty="0"/>
          </a:p>
          <a:p>
            <a:pPr rtl="0"/>
            <a:r>
              <a:rPr lang="it-IT" dirty="0"/>
              <a:t>I primi siti (anni ‘90) facevano schifo:</a:t>
            </a:r>
          </a:p>
          <a:p>
            <a:endParaRPr lang="it-IT" dirty="0"/>
          </a:p>
        </p:txBody>
      </p:sp>
      <p:sp>
        <p:nvSpPr>
          <p:cNvPr id="8" name="CasellaDiTesto 7">
            <a:extLst>
              <a:ext uri="{FF2B5EF4-FFF2-40B4-BE49-F238E27FC236}">
                <a16:creationId xmlns:a16="http://schemas.microsoft.com/office/drawing/2014/main" id="{566421AF-FDC0-46BB-80BD-28B06903C58A}"/>
              </a:ext>
            </a:extLst>
          </p:cNvPr>
          <p:cNvSpPr txBox="1"/>
          <p:nvPr/>
        </p:nvSpPr>
        <p:spPr>
          <a:xfrm>
            <a:off x="8695742" y="6240672"/>
            <a:ext cx="6116216" cy="369332"/>
          </a:xfrm>
          <a:prstGeom prst="rect">
            <a:avLst/>
          </a:prstGeom>
          <a:noFill/>
        </p:spPr>
        <p:txBody>
          <a:bodyPr wrap="square">
            <a:spAutoFit/>
          </a:bodyPr>
          <a:lstStyle/>
          <a:p>
            <a:r>
              <a:rPr lang="it-IT" dirty="0"/>
              <a:t>https://www.tic.com/index.html</a:t>
            </a:r>
          </a:p>
        </p:txBody>
      </p:sp>
      <p:pic>
        <p:nvPicPr>
          <p:cNvPr id="5" name="Immagine 4">
            <a:extLst>
              <a:ext uri="{FF2B5EF4-FFF2-40B4-BE49-F238E27FC236}">
                <a16:creationId xmlns:a16="http://schemas.microsoft.com/office/drawing/2014/main" id="{30A15763-8646-4CC1-9976-AB65D9615B0E}"/>
              </a:ext>
            </a:extLst>
          </p:cNvPr>
          <p:cNvPicPr>
            <a:picLocks noChangeAspect="1"/>
          </p:cNvPicPr>
          <p:nvPr/>
        </p:nvPicPr>
        <p:blipFill>
          <a:blip r:embed="rId2"/>
          <a:stretch>
            <a:fillRect/>
          </a:stretch>
        </p:blipFill>
        <p:spPr>
          <a:xfrm>
            <a:off x="0" y="1119812"/>
            <a:ext cx="12192000" cy="4618376"/>
          </a:xfrm>
          <a:prstGeom prst="rect">
            <a:avLst/>
          </a:prstGeom>
        </p:spPr>
      </p:pic>
    </p:spTree>
    <p:extLst>
      <p:ext uri="{BB962C8B-B14F-4D97-AF65-F5344CB8AC3E}">
        <p14:creationId xmlns:p14="http://schemas.microsoft.com/office/powerpoint/2010/main" val="2959455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Il Web design è morto? Spoiler: no</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3" y="2143125"/>
            <a:ext cx="3190708" cy="4248149"/>
          </a:xfrm>
        </p:spPr>
        <p:txBody>
          <a:bodyPr/>
          <a:lstStyle/>
          <a:p>
            <a:pPr rtl="0"/>
            <a:r>
              <a:rPr lang="it-IT" dirty="0" err="1"/>
              <a:t>Cuccoli</a:t>
            </a:r>
            <a:r>
              <a:rPr lang="it-IT" dirty="0"/>
              <a:t> ha iniziato le lezioni con questa domanda, da questo articolo </a:t>
            </a:r>
            <a:r>
              <a:rPr lang="it-IT" dirty="0">
                <a:sym typeface="Wingdings" panose="05000000000000000000" pitchFamily="2" charset="2"/>
              </a:rPr>
              <a:t> </a:t>
            </a:r>
          </a:p>
          <a:p>
            <a:r>
              <a:rPr lang="it-IT" dirty="0">
                <a:sym typeface="Wingdings" panose="05000000000000000000" pitchFamily="2" charset="2"/>
              </a:rPr>
              <a:t>Ma è una domanda cretina, vista l’importanza che sta (e i soldi che girano) dietro alla costruzione e al design dei siti</a:t>
            </a:r>
          </a:p>
          <a:p>
            <a:pPr rtl="0"/>
            <a:r>
              <a:rPr lang="it-IT" dirty="0">
                <a:sym typeface="Wingdings" panose="05000000000000000000" pitchFamily="2" charset="2"/>
              </a:rPr>
              <a:t>Tutto quell’articolo quindi è stato scritto per dire, no, il web design non è morto, </a:t>
            </a:r>
            <a:r>
              <a:rPr lang="it-IT" b="1" dirty="0">
                <a:sym typeface="Wingdings" panose="05000000000000000000" pitchFamily="2" charset="2"/>
              </a:rPr>
              <a:t>MA È IN CONTINUA EVOLUZIONE</a:t>
            </a:r>
          </a:p>
          <a:p>
            <a:pPr marL="0" indent="0" rtl="0">
              <a:buNone/>
            </a:pPr>
            <a:endParaRPr lang="it-IT" dirty="0"/>
          </a:p>
        </p:txBody>
      </p:sp>
      <p:sp>
        <p:nvSpPr>
          <p:cNvPr id="8" name="CasellaDiTesto 7">
            <a:extLst>
              <a:ext uri="{FF2B5EF4-FFF2-40B4-BE49-F238E27FC236}">
                <a16:creationId xmlns:a16="http://schemas.microsoft.com/office/drawing/2014/main" id="{566421AF-FDC0-46BB-80BD-28B06903C58A}"/>
              </a:ext>
            </a:extLst>
          </p:cNvPr>
          <p:cNvSpPr txBox="1"/>
          <p:nvPr/>
        </p:nvSpPr>
        <p:spPr>
          <a:xfrm>
            <a:off x="6075784" y="6240672"/>
            <a:ext cx="6116216" cy="369332"/>
          </a:xfrm>
          <a:prstGeom prst="rect">
            <a:avLst/>
          </a:prstGeom>
          <a:noFill/>
        </p:spPr>
        <p:txBody>
          <a:bodyPr wrap="square">
            <a:spAutoFit/>
          </a:bodyPr>
          <a:lstStyle/>
          <a:p>
            <a:r>
              <a:rPr lang="it-IT" dirty="0"/>
              <a:t>http://spilledmilkshakedesigns.com/blog/web-design-dead/</a:t>
            </a:r>
          </a:p>
        </p:txBody>
      </p:sp>
      <p:pic>
        <p:nvPicPr>
          <p:cNvPr id="6" name="Immagine 5">
            <a:extLst>
              <a:ext uri="{FF2B5EF4-FFF2-40B4-BE49-F238E27FC236}">
                <a16:creationId xmlns:a16="http://schemas.microsoft.com/office/drawing/2014/main" id="{5864639D-DAE7-453D-81E0-1CE3AD689586}"/>
              </a:ext>
            </a:extLst>
          </p:cNvPr>
          <p:cNvPicPr>
            <a:picLocks noChangeAspect="1"/>
          </p:cNvPicPr>
          <p:nvPr/>
        </p:nvPicPr>
        <p:blipFill>
          <a:blip r:embed="rId2"/>
          <a:stretch>
            <a:fillRect/>
          </a:stretch>
        </p:blipFill>
        <p:spPr>
          <a:xfrm>
            <a:off x="3947025" y="1933159"/>
            <a:ext cx="8244975" cy="4174852"/>
          </a:xfrm>
          <a:prstGeom prst="rect">
            <a:avLst/>
          </a:prstGeom>
        </p:spPr>
      </p:pic>
      <p:sp>
        <p:nvSpPr>
          <p:cNvPr id="7" name="Ovale 6">
            <a:extLst>
              <a:ext uri="{FF2B5EF4-FFF2-40B4-BE49-F238E27FC236}">
                <a16:creationId xmlns:a16="http://schemas.microsoft.com/office/drawing/2014/main" id="{9AE19E89-884A-40BA-BA9B-D4B6BD01FFD5}"/>
              </a:ext>
            </a:extLst>
          </p:cNvPr>
          <p:cNvSpPr/>
          <p:nvPr/>
        </p:nvSpPr>
        <p:spPr>
          <a:xfrm>
            <a:off x="4469363" y="4599992"/>
            <a:ext cx="2547257" cy="6344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Arco 9">
            <a:extLst>
              <a:ext uri="{FF2B5EF4-FFF2-40B4-BE49-F238E27FC236}">
                <a16:creationId xmlns:a16="http://schemas.microsoft.com/office/drawing/2014/main" id="{2A94894F-6116-44B9-852C-A36FE976EE17}"/>
              </a:ext>
            </a:extLst>
          </p:cNvPr>
          <p:cNvSpPr/>
          <p:nvPr/>
        </p:nvSpPr>
        <p:spPr>
          <a:xfrm>
            <a:off x="895739" y="2929811"/>
            <a:ext cx="3722913" cy="3430449"/>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75918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Che significa che il web design è in evoluzione</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3" y="2143125"/>
            <a:ext cx="2152676" cy="4248149"/>
          </a:xfrm>
        </p:spPr>
        <p:txBody>
          <a:bodyPr/>
          <a:lstStyle/>
          <a:p>
            <a:pPr marL="342900" indent="-342900" rtl="0">
              <a:buFont typeface="+mj-lt"/>
              <a:buAutoNum type="arabicPeriod"/>
            </a:pPr>
            <a:r>
              <a:rPr lang="it-IT" b="1" dirty="0"/>
              <a:t>Maggiore</a:t>
            </a:r>
            <a:r>
              <a:rPr lang="it-IT" dirty="0"/>
              <a:t> </a:t>
            </a:r>
            <a:r>
              <a:rPr lang="it-IT" b="1" dirty="0"/>
              <a:t>bellezza</a:t>
            </a:r>
            <a:r>
              <a:rPr lang="it-IT" dirty="0"/>
              <a:t>: da sta merda ora abbiamo cose visivamente stupende, come il sito del Louvre</a:t>
            </a:r>
          </a:p>
          <a:p>
            <a:pPr marL="342900" indent="-342900" rtl="0">
              <a:buFont typeface="+mj-lt"/>
              <a:buAutoNum type="arabicPeriod"/>
            </a:pPr>
            <a:r>
              <a:rPr lang="it-IT" dirty="0"/>
              <a:t>Responsività (o </a:t>
            </a:r>
            <a:r>
              <a:rPr lang="it-IT" b="1" i="1" dirty="0" err="1"/>
              <a:t>responsiveness</a:t>
            </a:r>
            <a:r>
              <a:rPr lang="it-IT" dirty="0"/>
              <a:t>). Cioè?</a:t>
            </a:r>
          </a:p>
        </p:txBody>
      </p:sp>
      <p:pic>
        <p:nvPicPr>
          <p:cNvPr id="11" name="Immagine 10">
            <a:extLst>
              <a:ext uri="{FF2B5EF4-FFF2-40B4-BE49-F238E27FC236}">
                <a16:creationId xmlns:a16="http://schemas.microsoft.com/office/drawing/2014/main" id="{889EC620-4180-4BDB-AD17-D92DEC067D06}"/>
              </a:ext>
            </a:extLst>
          </p:cNvPr>
          <p:cNvPicPr>
            <a:picLocks noChangeAspect="1"/>
          </p:cNvPicPr>
          <p:nvPr/>
        </p:nvPicPr>
        <p:blipFill>
          <a:blip r:embed="rId2"/>
          <a:stretch>
            <a:fillRect/>
          </a:stretch>
        </p:blipFill>
        <p:spPr>
          <a:xfrm>
            <a:off x="3191485" y="2274104"/>
            <a:ext cx="8279877" cy="3881740"/>
          </a:xfrm>
          <a:prstGeom prst="rect">
            <a:avLst/>
          </a:prstGeom>
          <a:ln>
            <a:solidFill>
              <a:schemeClr val="tx1"/>
            </a:solidFill>
          </a:ln>
        </p:spPr>
      </p:pic>
      <p:pic>
        <p:nvPicPr>
          <p:cNvPr id="12" name="Immagine 11">
            <a:extLst>
              <a:ext uri="{FF2B5EF4-FFF2-40B4-BE49-F238E27FC236}">
                <a16:creationId xmlns:a16="http://schemas.microsoft.com/office/drawing/2014/main" id="{AC0D7FC8-2C36-4ECC-BB4A-59A56914370A}"/>
              </a:ext>
            </a:extLst>
          </p:cNvPr>
          <p:cNvPicPr>
            <a:picLocks noChangeAspect="1"/>
          </p:cNvPicPr>
          <p:nvPr/>
        </p:nvPicPr>
        <p:blipFill>
          <a:blip r:embed="rId3"/>
          <a:stretch>
            <a:fillRect/>
          </a:stretch>
        </p:blipFill>
        <p:spPr>
          <a:xfrm>
            <a:off x="3158931" y="2264865"/>
            <a:ext cx="8451876" cy="3966568"/>
          </a:xfrm>
          <a:prstGeom prst="rect">
            <a:avLst/>
          </a:prstGeom>
        </p:spPr>
      </p:pic>
      <p:sp>
        <p:nvSpPr>
          <p:cNvPr id="13" name="CasellaDiTesto 12">
            <a:extLst>
              <a:ext uri="{FF2B5EF4-FFF2-40B4-BE49-F238E27FC236}">
                <a16:creationId xmlns:a16="http://schemas.microsoft.com/office/drawing/2014/main" id="{2C70CADA-F55A-426C-A518-E135ABBA0DE3}"/>
              </a:ext>
            </a:extLst>
          </p:cNvPr>
          <p:cNvSpPr txBox="1"/>
          <p:nvPr/>
        </p:nvSpPr>
        <p:spPr>
          <a:xfrm>
            <a:off x="8977604" y="6354406"/>
            <a:ext cx="2747671" cy="369332"/>
          </a:xfrm>
          <a:prstGeom prst="rect">
            <a:avLst/>
          </a:prstGeom>
          <a:noFill/>
        </p:spPr>
        <p:txBody>
          <a:bodyPr wrap="square">
            <a:spAutoFit/>
          </a:bodyPr>
          <a:lstStyle/>
          <a:p>
            <a:r>
              <a:rPr lang="it-IT" dirty="0"/>
              <a:t>https://www.louvre.fr/en</a:t>
            </a:r>
          </a:p>
        </p:txBody>
      </p:sp>
    </p:spTree>
    <p:extLst>
      <p:ext uri="{BB962C8B-B14F-4D97-AF65-F5344CB8AC3E}">
        <p14:creationId xmlns:p14="http://schemas.microsoft.com/office/powerpoint/2010/main" val="32221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err="1"/>
              <a:t>Responsiveness</a:t>
            </a:r>
            <a:r>
              <a:rPr lang="it-IT" dirty="0"/>
              <a:t> </a:t>
            </a:r>
            <a:r>
              <a:rPr lang="it-IT" dirty="0">
                <a:sym typeface="Wingdings" panose="05000000000000000000" pitchFamily="2" charset="2"/>
              </a:rPr>
              <a:t> il RESPONSIVE DESIGN</a:t>
            </a:r>
            <a:endParaRPr lang="it-IT" dirty="0"/>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029616" cy="4248149"/>
          </a:xfrm>
        </p:spPr>
        <p:txBody>
          <a:bodyPr/>
          <a:lstStyle/>
          <a:p>
            <a:r>
              <a:rPr lang="it-IT" dirty="0"/>
              <a:t>Un</a:t>
            </a:r>
            <a:r>
              <a:rPr lang="it-IT" b="1" dirty="0"/>
              <a:t> responsive design</a:t>
            </a:r>
            <a:r>
              <a:rPr lang="it-IT" dirty="0"/>
              <a:t>, quindi un design di un sito che ha la qualità </a:t>
            </a:r>
            <a:r>
              <a:rPr lang="it-IT" b="1" dirty="0" err="1"/>
              <a:t>responsiveness</a:t>
            </a:r>
            <a:r>
              <a:rPr lang="it-IT" b="1" dirty="0"/>
              <a:t>, </a:t>
            </a:r>
            <a:r>
              <a:rPr lang="it-IT" dirty="0"/>
              <a:t>è un sito che cambia il suo aspetto a seconda della grandezza dello schermo</a:t>
            </a:r>
          </a:p>
          <a:p>
            <a:r>
              <a:rPr lang="it-IT" dirty="0"/>
              <a:t>È stato fondamentale creare siti </a:t>
            </a:r>
            <a:r>
              <a:rPr lang="it-IT" b="1" dirty="0"/>
              <a:t>responsive</a:t>
            </a:r>
            <a:r>
              <a:rPr lang="it-IT" dirty="0"/>
              <a:t> da quanto è iniziata la </a:t>
            </a:r>
            <a:r>
              <a:rPr lang="it-IT" b="1" dirty="0"/>
              <a:t>Mobile Era </a:t>
            </a:r>
            <a:r>
              <a:rPr lang="it-IT" dirty="0"/>
              <a:t>(2007… oggi), cioè i telefoni da oggetti solo per chiamate sono stati sempre più usati per navigare sui siti internet </a:t>
            </a:r>
          </a:p>
          <a:p>
            <a:r>
              <a:rPr lang="it-IT" dirty="0"/>
              <a:t>Vediamo due esempi: </a:t>
            </a:r>
            <a:r>
              <a:rPr lang="it-IT" dirty="0">
                <a:hlinkClick r:id="rId2"/>
              </a:rPr>
              <a:t>http://www.documentatie.org/</a:t>
            </a:r>
            <a:r>
              <a:rPr lang="it-IT" dirty="0"/>
              <a:t> (non responsive, sito vecchio) VS </a:t>
            </a:r>
            <a:r>
              <a:rPr lang="it-IT" dirty="0">
                <a:hlinkClick r:id="rId3"/>
              </a:rPr>
              <a:t>https://www.louvre.fr/en</a:t>
            </a:r>
            <a:r>
              <a:rPr lang="it-IT" dirty="0"/>
              <a:t> (perfettamente responsive)</a:t>
            </a:r>
          </a:p>
          <a:p>
            <a:endParaRPr lang="it-IT" dirty="0"/>
          </a:p>
          <a:p>
            <a:endParaRPr lang="it-IT" dirty="0"/>
          </a:p>
          <a:p>
            <a:endParaRPr lang="it-IT" dirty="0"/>
          </a:p>
          <a:p>
            <a:endParaRPr lang="it-IT" dirty="0"/>
          </a:p>
        </p:txBody>
      </p:sp>
      <p:pic>
        <p:nvPicPr>
          <p:cNvPr id="2050" name="Picture 2">
            <a:extLst>
              <a:ext uri="{FF2B5EF4-FFF2-40B4-BE49-F238E27FC236}">
                <a16:creationId xmlns:a16="http://schemas.microsoft.com/office/drawing/2014/main" id="{C4B933E6-0361-480A-8025-B7E3B8874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425" y="4417694"/>
            <a:ext cx="57150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351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4299522" y="1182654"/>
            <a:ext cx="3897755" cy="5332445"/>
          </a:xfrm>
        </p:spPr>
        <p:txBody>
          <a:bodyPr/>
          <a:lstStyle/>
          <a:p>
            <a:r>
              <a:rPr lang="it-IT" dirty="0"/>
              <a:t>Il sito del Louvre in modalità mobile è ben fatto, ben proporzionato, e offre TUTTO quello che offre la modalità desktop/computer: la bella immagine, il menù </a:t>
            </a:r>
            <a:r>
              <a:rPr lang="it-IT" dirty="0" err="1"/>
              <a:t>etc</a:t>
            </a:r>
            <a:endParaRPr lang="it-IT" dirty="0"/>
          </a:p>
          <a:p>
            <a:r>
              <a:rPr lang="it-IT" dirty="0"/>
              <a:t>Il sito vecchio invece è «tagliato»: l’esperienza dell’utente quindi è tutt’altro che ottimale</a:t>
            </a:r>
          </a:p>
          <a:p>
            <a:endParaRPr lang="it-IT" dirty="0"/>
          </a:p>
          <a:p>
            <a:r>
              <a:rPr lang="it-IT" dirty="0"/>
              <a:t>Oggi si richiede che TUTTI I SITI SIANO RESPONSIVE: ossia, </a:t>
            </a:r>
            <a:r>
              <a:rPr lang="it-IT" b="1" dirty="0"/>
              <a:t>l’utente deve avere la stessa esperienza di comodità, usabilità e bellezza su qualunque schermo nonostante la sua dimensione </a:t>
            </a:r>
            <a:r>
              <a:rPr lang="it-IT" dirty="0"/>
              <a:t>(desktop, tablet, telefono)</a:t>
            </a:r>
          </a:p>
        </p:txBody>
      </p:sp>
      <p:pic>
        <p:nvPicPr>
          <p:cNvPr id="6" name="Immagine 5">
            <a:extLst>
              <a:ext uri="{FF2B5EF4-FFF2-40B4-BE49-F238E27FC236}">
                <a16:creationId xmlns:a16="http://schemas.microsoft.com/office/drawing/2014/main" id="{8D790D5E-D48A-488C-8D8F-5F87FA9CC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810" y="1026366"/>
            <a:ext cx="2672564" cy="5645020"/>
          </a:xfrm>
          <a:prstGeom prst="rect">
            <a:avLst/>
          </a:prstGeom>
          <a:ln>
            <a:solidFill>
              <a:schemeClr val="tx1"/>
            </a:solidFill>
          </a:ln>
        </p:spPr>
      </p:pic>
      <p:sp>
        <p:nvSpPr>
          <p:cNvPr id="9" name="AutoShape 2">
            <a:extLst>
              <a:ext uri="{FF2B5EF4-FFF2-40B4-BE49-F238E27FC236}">
                <a16:creationId xmlns:a16="http://schemas.microsoft.com/office/drawing/2014/main" id="{0CF4E5D9-29A6-4188-87DF-5A8D7CA137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AutoShape 4">
            <a:extLst>
              <a:ext uri="{FF2B5EF4-FFF2-40B4-BE49-F238E27FC236}">
                <a16:creationId xmlns:a16="http://schemas.microsoft.com/office/drawing/2014/main" id="{3E170AAE-3224-4156-9B56-27A373811DA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2" name="Immagine 11">
            <a:extLst>
              <a:ext uri="{FF2B5EF4-FFF2-40B4-BE49-F238E27FC236}">
                <a16:creationId xmlns:a16="http://schemas.microsoft.com/office/drawing/2014/main" id="{CB969F43-8A9A-4CF8-B708-399CAB67D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626" y="839755"/>
            <a:ext cx="2849263" cy="6018245"/>
          </a:xfrm>
          <a:prstGeom prst="rect">
            <a:avLst/>
          </a:prstGeom>
        </p:spPr>
      </p:pic>
      <p:cxnSp>
        <p:nvCxnSpPr>
          <p:cNvPr id="14" name="Connettore 2 13">
            <a:extLst>
              <a:ext uri="{FF2B5EF4-FFF2-40B4-BE49-F238E27FC236}">
                <a16:creationId xmlns:a16="http://schemas.microsoft.com/office/drawing/2014/main" id="{51C562D2-D3CC-463C-8707-E0C37F2ED8D3}"/>
              </a:ext>
            </a:extLst>
          </p:cNvPr>
          <p:cNvCxnSpPr>
            <a:cxnSpLocks/>
          </p:cNvCxnSpPr>
          <p:nvPr/>
        </p:nvCxnSpPr>
        <p:spPr>
          <a:xfrm flipV="1">
            <a:off x="7772400" y="2593910"/>
            <a:ext cx="3354921" cy="68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307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943A5-4B10-4783-BD07-0A6646170E0E}"/>
              </a:ext>
            </a:extLst>
          </p:cNvPr>
          <p:cNvSpPr>
            <a:spLocks noGrp="1"/>
          </p:cNvSpPr>
          <p:nvPr>
            <p:ph type="title"/>
          </p:nvPr>
        </p:nvSpPr>
        <p:spPr/>
        <p:txBody>
          <a:bodyPr/>
          <a:lstStyle/>
          <a:p>
            <a:r>
              <a:rPr lang="it-IT" dirty="0"/>
              <a:t>Web design: templates vs codice</a:t>
            </a:r>
          </a:p>
        </p:txBody>
      </p:sp>
      <p:sp>
        <p:nvSpPr>
          <p:cNvPr id="3" name="Segnaposto contenuto 2">
            <a:extLst>
              <a:ext uri="{FF2B5EF4-FFF2-40B4-BE49-F238E27FC236}">
                <a16:creationId xmlns:a16="http://schemas.microsoft.com/office/drawing/2014/main" id="{0AD8620A-0B63-4215-9BF4-68D882053A10}"/>
              </a:ext>
            </a:extLst>
          </p:cNvPr>
          <p:cNvSpPr>
            <a:spLocks noGrp="1"/>
          </p:cNvSpPr>
          <p:nvPr>
            <p:ph idx="1"/>
          </p:nvPr>
        </p:nvSpPr>
        <p:spPr>
          <a:xfrm>
            <a:off x="581192" y="2143125"/>
            <a:ext cx="11029616" cy="4248149"/>
          </a:xfrm>
        </p:spPr>
        <p:txBody>
          <a:bodyPr/>
          <a:lstStyle/>
          <a:p>
            <a:r>
              <a:rPr lang="it-IT" dirty="0"/>
              <a:t>Creare un sito internet oggi, anche responsive, è molto facile. Ci sono due modi:</a:t>
            </a:r>
          </a:p>
          <a:p>
            <a:pPr lvl="1"/>
            <a:r>
              <a:rPr lang="it-IT" dirty="0"/>
              <a:t>con i </a:t>
            </a:r>
            <a:r>
              <a:rPr lang="it-IT" b="1" dirty="0"/>
              <a:t>templates</a:t>
            </a:r>
            <a:r>
              <a:rPr lang="it-IT" dirty="0"/>
              <a:t> (es. </a:t>
            </a:r>
            <a:r>
              <a:rPr lang="it-IT" dirty="0" err="1"/>
              <a:t>Wordpress</a:t>
            </a:r>
            <a:r>
              <a:rPr lang="it-IT" dirty="0"/>
              <a:t>)</a:t>
            </a:r>
          </a:p>
          <a:p>
            <a:pPr lvl="1"/>
            <a:r>
              <a:rPr lang="it-IT" dirty="0"/>
              <a:t>scrivendo il </a:t>
            </a:r>
            <a:r>
              <a:rPr lang="it-IT" b="1" dirty="0"/>
              <a:t>codice</a:t>
            </a:r>
            <a:r>
              <a:rPr lang="it-IT" dirty="0"/>
              <a:t> HTML (l’architettura del sito) e CSS (i colori, gli stili)</a:t>
            </a:r>
            <a:r>
              <a:rPr lang="it-IT" u="sng" dirty="0"/>
              <a:t> [noi dobbiamo fare così, ma lo vedremo più avanti]</a:t>
            </a:r>
          </a:p>
          <a:p>
            <a:r>
              <a:rPr lang="it-IT" dirty="0"/>
              <a:t>Il template è facile perché dopo aver scelto una piattaforma come WordPress o </a:t>
            </a:r>
            <a:r>
              <a:rPr lang="it-IT" dirty="0" err="1"/>
              <a:t>Wix</a:t>
            </a:r>
            <a:r>
              <a:rPr lang="it-IT" dirty="0"/>
              <a:t>, possiamo guardare tutti i </a:t>
            </a:r>
            <a:r>
              <a:rPr lang="it-IT" dirty="0" err="1"/>
              <a:t>templati</a:t>
            </a:r>
            <a:r>
              <a:rPr lang="it-IT" dirty="0"/>
              <a:t> già preimpostati che ci offre e scegliere il migliore</a:t>
            </a:r>
          </a:p>
        </p:txBody>
      </p:sp>
    </p:spTree>
    <p:extLst>
      <p:ext uri="{BB962C8B-B14F-4D97-AF65-F5344CB8AC3E}">
        <p14:creationId xmlns:p14="http://schemas.microsoft.com/office/powerpoint/2010/main" val="387623402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863_TF33552983" id="{792024A4-83F0-453F-A4BD-1CB3E5CCBFB1}" vid="{E95525AB-6E82-4195-972A-6448D521CC33}"/>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{D1B86622-38E5-4869-A3E8-4F072CF5BC81}tf33552983_win32</Template>
  <TotalTime>107</TotalTime>
  <Words>2112</Words>
  <Application>Microsoft Office PowerPoint</Application>
  <PresentationFormat>Widescreen</PresentationFormat>
  <Paragraphs>98</Paragraphs>
  <Slides>20</Slides>
  <Notes>0</Notes>
  <HiddenSlides>0</HiddenSlides>
  <MMClips>1</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Calibri</vt:lpstr>
      <vt:lpstr>fell</vt:lpstr>
      <vt:lpstr>Franklin Gothic Book</vt:lpstr>
      <vt:lpstr>Franklin Gothic Demi</vt:lpstr>
      <vt:lpstr>Wingdings 2</vt:lpstr>
      <vt:lpstr>DividendVTI</vt:lpstr>
      <vt:lpstr>Web design – 01 </vt:lpstr>
      <vt:lpstr>Cos’è il Web design</vt:lpstr>
      <vt:lpstr>Cos’è il Web design</vt:lpstr>
      <vt:lpstr>Cos’è il Web design</vt:lpstr>
      <vt:lpstr>Il Web design è morto? Spoiler: no</vt:lpstr>
      <vt:lpstr>Che significa che il web design è in evoluzione</vt:lpstr>
      <vt:lpstr>Responsiveness  il RESPONSIVE DESIGN</vt:lpstr>
      <vt:lpstr>Presentazione standard di PowerPoint</vt:lpstr>
      <vt:lpstr>Web design: templates vs codice</vt:lpstr>
      <vt:lpstr>Web design: templates vs codice</vt:lpstr>
      <vt:lpstr>Web design: templates vs codice (2)</vt:lpstr>
      <vt:lpstr>Web design is not dead</vt:lpstr>
      <vt:lpstr>Web design is not dead… web page is dead: pageless design</vt:lpstr>
      <vt:lpstr>Web design is not dead… MA ha novità: pageless design (2)</vt:lpstr>
      <vt:lpstr>Web design is not dead… MA ha novità: pageless design (3)</vt:lpstr>
      <vt:lpstr>Why responsive design is dead: adaptive design</vt:lpstr>
      <vt:lpstr>Differenza Responsive Design VS Adaptive Design</vt:lpstr>
      <vt:lpstr>Presentazione standard di PowerPoint</vt:lpstr>
      <vt:lpstr>Il futuro del web design</vt:lpstr>
      <vt:lpstr>Il futuro del web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design – 01</dc:title>
  <dc:creator>Chantal Lengua</dc:creator>
  <cp:lastModifiedBy>Chantal Lengua</cp:lastModifiedBy>
  <cp:revision>3</cp:revision>
  <dcterms:created xsi:type="dcterms:W3CDTF">2021-12-03T00:53:42Z</dcterms:created>
  <dcterms:modified xsi:type="dcterms:W3CDTF">2021-12-05T23:30:12Z</dcterms:modified>
</cp:coreProperties>
</file>